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913" r:id="rId1"/>
  </p:sldMasterIdLst>
  <p:notesMasterIdLst>
    <p:notesMasterId r:id="rId31"/>
  </p:notesMasterIdLst>
  <p:handoutMasterIdLst>
    <p:handoutMasterId r:id="rId32"/>
  </p:handoutMasterIdLst>
  <p:sldIdLst>
    <p:sldId id="262" r:id="rId2"/>
    <p:sldId id="265" r:id="rId3"/>
    <p:sldId id="269" r:id="rId4"/>
    <p:sldId id="270" r:id="rId5"/>
    <p:sldId id="273" r:id="rId6"/>
    <p:sldId id="274" r:id="rId7"/>
    <p:sldId id="263" r:id="rId8"/>
    <p:sldId id="275" r:id="rId9"/>
    <p:sldId id="278" r:id="rId10"/>
    <p:sldId id="305" r:id="rId11"/>
    <p:sldId id="279" r:id="rId12"/>
    <p:sldId id="306" r:id="rId13"/>
    <p:sldId id="327" r:id="rId14"/>
    <p:sldId id="292" r:id="rId15"/>
    <p:sldId id="318" r:id="rId16"/>
    <p:sldId id="309" r:id="rId17"/>
    <p:sldId id="311" r:id="rId18"/>
    <p:sldId id="312" r:id="rId19"/>
    <p:sldId id="313" r:id="rId20"/>
    <p:sldId id="314" r:id="rId21"/>
    <p:sldId id="319" r:id="rId22"/>
    <p:sldId id="315" r:id="rId23"/>
    <p:sldId id="298" r:id="rId24"/>
    <p:sldId id="290" r:id="rId25"/>
    <p:sldId id="321" r:id="rId26"/>
    <p:sldId id="322" r:id="rId27"/>
    <p:sldId id="323" r:id="rId28"/>
    <p:sldId id="324" r:id="rId29"/>
    <p:sldId id="328" r:id="rId30"/>
  </p:sldIdLst>
  <p:sldSz cx="9144000" cy="5143500" type="screen16x9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4ED785D-68E6-4C5F-8753-2E8726964690}">
          <p14:sldIdLst>
            <p14:sldId id="262"/>
          </p14:sldIdLst>
        </p14:section>
        <p14:section name="Introduction" id="{F6B63741-2F7F-448C-8F4B-26E393EB6C79}">
          <p14:sldIdLst>
            <p14:sldId id="265"/>
            <p14:sldId id="269"/>
            <p14:sldId id="270"/>
            <p14:sldId id="273"/>
            <p14:sldId id="274"/>
          </p14:sldIdLst>
        </p14:section>
        <p14:section name="現行システムの構築・運用に携わるITエンジニアの「苦」" id="{5302FC3F-CB23-4F97-907E-5713CCB08C62}">
          <p14:sldIdLst>
            <p14:sldId id="263"/>
            <p14:sldId id="275"/>
            <p14:sldId id="278"/>
            <p14:sldId id="305"/>
            <p14:sldId id="279"/>
            <p14:sldId id="306"/>
          </p14:sldIdLst>
        </p14:section>
        <p14:section name="Exastro IT Automation" id="{88A61FCE-504A-42E9-8868-AC657BE546A8}">
          <p14:sldIdLst>
            <p14:sldId id="327"/>
            <p14:sldId id="292"/>
            <p14:sldId id="318"/>
            <p14:sldId id="309"/>
            <p14:sldId id="311"/>
            <p14:sldId id="312"/>
            <p14:sldId id="313"/>
            <p14:sldId id="314"/>
            <p14:sldId id="319"/>
            <p14:sldId id="315"/>
            <p14:sldId id="298"/>
          </p14:sldIdLst>
        </p14:section>
        <p14:section name="Exastro IT Automation (ITA) を少しディープダイブ" id="{1330CFB1-F7F6-4BC0-B37C-C559790F02D6}">
          <p14:sldIdLst>
            <p14:sldId id="290"/>
            <p14:sldId id="321"/>
            <p14:sldId id="322"/>
            <p14:sldId id="323"/>
            <p14:sldId id="324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026" userDrawn="1">
          <p15:clr>
            <a:srgbClr val="A4A3A4"/>
          </p15:clr>
        </p15:guide>
        <p15:guide id="3" pos="2699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E28"/>
    <a:srgbClr val="002B62"/>
    <a:srgbClr val="FFFFCC"/>
    <a:srgbClr val="DFD6E6"/>
    <a:srgbClr val="FFD5AB"/>
    <a:srgbClr val="CBEBB3"/>
    <a:srgbClr val="C7E6A4"/>
    <a:srgbClr val="FFCC99"/>
    <a:srgbClr val="DDD4E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6" autoAdjust="0"/>
    <p:restoredTop sz="95494" autoAdjust="0"/>
  </p:normalViewPr>
  <p:slideViewPr>
    <p:cSldViewPr snapToGrid="0" snapToObjects="1">
      <p:cViewPr varScale="1">
        <p:scale>
          <a:sx n="152" d="100"/>
          <a:sy n="152" d="100"/>
        </p:scale>
        <p:origin x="744" y="108"/>
      </p:cViewPr>
      <p:guideLst>
        <p:guide orient="horz" pos="1620"/>
        <p:guide orient="horz" pos="3026"/>
        <p:guide pos="2699"/>
        <p:guide pos="249"/>
        <p:guide pos="5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24" y="102"/>
      </p:cViewPr>
      <p:guideLst>
        <p:guide orient="horz" pos="3130"/>
        <p:guide pos="214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/>
              <a:t>2021/7/9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9440646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9" y="9440646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000"/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000"/>
            </a:lvl1pPr>
          </a:lstStyle>
          <a:p>
            <a:fld id="{4B26993D-C081-44EB-B0F5-A9F467792B62}" type="datetimeFigureOut">
              <a:rPr lang="ja-JP" altLang="en-US" smtClean="0"/>
              <a:pPr/>
              <a:t>2021/7/9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36988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29" tIns="46115" rIns="92229" bIns="461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601" y="4235823"/>
            <a:ext cx="6624000" cy="5328000"/>
          </a:xfrm>
          <a:prstGeom prst="rect">
            <a:avLst/>
          </a:prstGeom>
        </p:spPr>
        <p:txBody>
          <a:bodyPr vert="horz" lIns="0" tIns="46115" rIns="0" bIns="46115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651338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000"/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9" y="9651338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000"/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+mn-ea"/>
        <a:cs typeface="+mn-cs"/>
      </a:defRPr>
    </a:lvl1pPr>
    <a:lvl2pPr marL="136525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2pPr>
    <a:lvl3pPr marL="27360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3pPr>
    <a:lvl4pPr marL="403225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4pPr>
    <a:lvl5pPr marL="531813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6020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95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881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238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205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097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30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545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79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40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65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93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42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754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2319940"/>
            <a:ext cx="8784000" cy="405683"/>
          </a:xfrm>
        </p:spPr>
        <p:txBody>
          <a:bodyPr anchor="b" anchorCtr="0">
            <a:spAutoFit/>
          </a:bodyPr>
          <a:lstStyle>
            <a:lvl1pPr algn="ctr">
              <a:defRPr sz="24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186773" y="195420"/>
            <a:ext cx="6372000" cy="270000"/>
          </a:xfrm>
        </p:spPr>
        <p:txBody>
          <a:bodyPr>
            <a:noAutofit/>
          </a:bodyPr>
          <a:lstStyle>
            <a:lvl1pPr marL="0" indent="0">
              <a:buNone/>
              <a:defRPr sz="135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4" y="4516020"/>
            <a:ext cx="6552727" cy="323165"/>
          </a:xfrm>
        </p:spPr>
        <p:txBody>
          <a:bodyPr wrap="squar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54000" indent="0">
              <a:buNone/>
              <a:defRPr>
                <a:solidFill>
                  <a:schemeClr val="bg1"/>
                </a:solidFill>
              </a:defRPr>
            </a:lvl2pPr>
            <a:lvl3pPr marL="167222" indent="0">
              <a:buNone/>
              <a:defRPr>
                <a:solidFill>
                  <a:schemeClr val="bg1"/>
                </a:solidFill>
              </a:defRPr>
            </a:lvl3pPr>
            <a:lvl4pPr marL="245840" indent="0">
              <a:buNone/>
              <a:defRPr>
                <a:solidFill>
                  <a:schemeClr val="bg1"/>
                </a:solidFill>
              </a:defRPr>
            </a:lvl4pPr>
            <a:lvl5pPr marL="2335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683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7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213564"/>
            <a:ext cx="8760432" cy="436461"/>
          </a:xfrm>
        </p:spPr>
        <p:txBody>
          <a:bodyPr vert="horz" wrap="square" lIns="91440" tIns="36000" rIns="91440" bIns="0" rtlCol="0" anchor="b">
            <a:spAutoFit/>
          </a:bodyPr>
          <a:lstStyle>
            <a:lvl1pPr>
              <a:defRPr lang="ja-JP" altLang="en-US" sz="2600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2899172"/>
            <a:ext cx="6552852" cy="1126462"/>
          </a:xfrm>
        </p:spPr>
        <p:txBody>
          <a:bodyPr wrap="square"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625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d 1 line &amp; Content(white)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2" y="28800"/>
            <a:ext cx="8784000" cy="468000"/>
          </a:xfrm>
        </p:spPr>
        <p:txBody>
          <a:bodyPr tIns="3600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512" y="612000"/>
            <a:ext cx="8784000" cy="432000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 anchorCtr="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8" name="コンテンツ プレースホルダー 3"/>
          <p:cNvSpPr>
            <a:spLocks noGrp="1"/>
          </p:cNvSpPr>
          <p:nvPr>
            <p:ph sz="quarter" idx="10" hasCustomPrompt="1"/>
          </p:nvPr>
        </p:nvSpPr>
        <p:spPr>
          <a:xfrm>
            <a:off x="179388" y="1152000"/>
            <a:ext cx="8783637" cy="3690000"/>
          </a:xfrm>
        </p:spPr>
        <p:txBody>
          <a:bodyPr/>
          <a:lstStyle>
            <a:lvl1pPr marL="180000" indent="-180000">
              <a:spcBef>
                <a:spcPts val="500"/>
              </a:spcBef>
              <a:defRPr/>
            </a:lvl1pPr>
            <a:lvl2pPr marL="360000" indent="-180000">
              <a:spcBef>
                <a:spcPts val="500"/>
              </a:spcBef>
              <a:defRPr/>
            </a:lvl2pPr>
            <a:lvl3pPr marL="468000" indent="-108000">
              <a:spcBef>
                <a:spcPts val="500"/>
              </a:spcBef>
              <a:defRPr/>
            </a:lvl3pPr>
            <a:lvl4pPr marL="576000" indent="-108000">
              <a:spcBef>
                <a:spcPts val="500"/>
              </a:spcBef>
              <a:defRPr/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tIns="36000" bIns="0">
            <a:normAutofit/>
          </a:bodyPr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598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3" y="627534"/>
            <a:ext cx="8784976" cy="421235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43696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8" y="627460"/>
            <a:ext cx="8785226" cy="324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54000" indent="0">
              <a:buNone/>
              <a:defRPr/>
            </a:lvl2pPr>
            <a:lvl3pPr marL="167222" indent="0">
              <a:buNone/>
              <a:defRPr/>
            </a:lvl3pPr>
            <a:lvl4pPr marL="245840" indent="0">
              <a:buNone/>
              <a:defRPr/>
            </a:lvl4pPr>
            <a:lvl5pPr marL="23355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9" y="1059891"/>
            <a:ext cx="8785225" cy="378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3309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627460"/>
            <a:ext cx="8784000" cy="567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54000" indent="0">
              <a:buNone/>
              <a:defRPr/>
            </a:lvl2pPr>
            <a:lvl3pPr marL="167222" indent="0">
              <a:buNone/>
              <a:defRPr/>
            </a:lvl3pPr>
            <a:lvl4pPr marL="245840" indent="0">
              <a:buNone/>
              <a:defRPr/>
            </a:lvl4pPr>
            <a:lvl5pPr marL="23355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3" y="1302891"/>
            <a:ext cx="8784976" cy="3535809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902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627460"/>
            <a:ext cx="4248000" cy="42124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627460"/>
            <a:ext cx="4248000" cy="42124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569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274717"/>
            <a:ext cx="8784000" cy="359517"/>
          </a:xfrm>
        </p:spPr>
        <p:txBody>
          <a:bodyPr wrap="square" anchor="b">
            <a:sp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3273847"/>
            <a:ext cx="7200900" cy="984885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54000" indent="0">
              <a:buNone/>
              <a:defRPr sz="1350" b="0"/>
            </a:lvl2pPr>
            <a:lvl3pPr marL="167222" indent="0">
              <a:buNone/>
              <a:defRPr b="0"/>
            </a:lvl3pPr>
            <a:lvl4pPr marL="245840" indent="0">
              <a:buNone/>
              <a:defRPr b="0"/>
            </a:lvl4pPr>
            <a:lvl5pPr marL="23355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1891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223535" y="314110"/>
            <a:ext cx="7344000" cy="31335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23535" y="837000"/>
            <a:ext cx="7344000" cy="3834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375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135000" indent="0">
              <a:lnSpc>
                <a:spcPct val="100000"/>
              </a:lnSpc>
              <a:spcBef>
                <a:spcPts val="375"/>
              </a:spcBef>
              <a:buNone/>
              <a:defRPr sz="1350" b="0">
                <a:solidFill>
                  <a:schemeClr val="tx1"/>
                </a:solidFill>
              </a:defRPr>
            </a:lvl2pPr>
            <a:lvl3pPr marL="270000" indent="0">
              <a:lnSpc>
                <a:spcPct val="100000"/>
              </a:lnSpc>
              <a:spcBef>
                <a:spcPts val="375"/>
              </a:spcBef>
              <a:buNone/>
              <a:defRPr b="0">
                <a:solidFill>
                  <a:schemeClr val="tx1"/>
                </a:solidFill>
              </a:defRPr>
            </a:lvl3pPr>
            <a:lvl4pPr marL="405000" indent="0">
              <a:lnSpc>
                <a:spcPct val="100000"/>
              </a:lnSpc>
              <a:spcBef>
                <a:spcPts val="375"/>
              </a:spcBef>
              <a:buNone/>
              <a:defRPr b="0">
                <a:solidFill>
                  <a:schemeClr val="tx1"/>
                </a:solidFill>
              </a:defRPr>
            </a:lvl4pPr>
            <a:lvl5pPr marL="51435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0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8" y="81000"/>
            <a:ext cx="8785225" cy="351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8" y="627460"/>
            <a:ext cx="8785226" cy="421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4954560"/>
            <a:ext cx="684000" cy="161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75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10" y="4949317"/>
            <a:ext cx="1645001" cy="161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Exastro</a:t>
            </a:r>
            <a:endParaRPr kumimoji="1" lang="en-US" altLang="ja-JP" sz="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85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681" r:id="rId11"/>
    <p:sldLayoutId id="214748367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35000" indent="-135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1500" b="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135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200" b="0">
          <a:solidFill>
            <a:schemeClr val="tx1"/>
          </a:solidFill>
          <a:latin typeface="+mn-lt"/>
          <a:ea typeface="+mn-ea"/>
        </a:defRPr>
      </a:lvl2pPr>
      <a:lvl3pPr marL="351000" indent="-81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050" b="0">
          <a:solidFill>
            <a:schemeClr val="tx1"/>
          </a:solidFill>
          <a:latin typeface="+mn-lt"/>
          <a:ea typeface="+mn-ea"/>
        </a:defRPr>
      </a:lvl3pPr>
      <a:lvl4pPr marL="432000" indent="-81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900" b="0">
          <a:solidFill>
            <a:schemeClr val="tx1"/>
          </a:solidFill>
          <a:latin typeface="+mn-lt"/>
          <a:ea typeface="+mn-ea"/>
        </a:defRPr>
      </a:lvl4pPr>
      <a:lvl5pPr marL="551260" indent="-117872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900" b="1">
          <a:solidFill>
            <a:schemeClr val="tx1"/>
          </a:solidFill>
          <a:latin typeface="+mj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587163" y="258452"/>
            <a:ext cx="7969675" cy="590349"/>
          </a:xfrm>
        </p:spPr>
        <p:txBody>
          <a:bodyPr vert="horz" lIns="91440" tIns="36000" rIns="91440" bIns="0" rtlCol="0" anchor="b" anchorCtr="0">
            <a:spAutoFit/>
          </a:bodyPr>
          <a:lstStyle/>
          <a:p>
            <a:pPr algn="ctr" eaLnBrk="0">
              <a:spcBef>
                <a:spcPct val="0"/>
              </a:spcBef>
            </a:pPr>
            <a:r>
              <a:rPr lang="en-US" altLang="ja-JP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10/9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「一歩先行くプラットフォーム構築・運用自動化</a:t>
            </a:r>
            <a:r>
              <a:rPr lang="ja-JP" altLang="en-US" sz="1800" b="1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」</a:t>
            </a:r>
            <a:endParaRPr lang="en-US" altLang="ja-JP" sz="1800" b="1" dirty="0" smtClean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  <a:p>
            <a:pPr algn="ctr" eaLnBrk="0">
              <a:spcBef>
                <a:spcPct val="0"/>
              </a:spcBef>
            </a:pPr>
            <a:r>
              <a:rPr lang="en-US" altLang="ja-JP" sz="1800" b="1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(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主催：マイナビ</a:t>
            </a:r>
            <a:r>
              <a:rPr lang="en-US" altLang="ja-JP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)</a:t>
            </a:r>
            <a:r>
              <a:rPr lang="ja-JP" altLang="en-US" sz="1800" b="1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にて紹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介した資料より抜粋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179514" y="4516020"/>
            <a:ext cx="6552727" cy="605294"/>
          </a:xfrm>
        </p:spPr>
        <p:txBody>
          <a:bodyPr/>
          <a:lstStyle/>
          <a:p>
            <a:endParaRPr kumimoji="1" lang="en-US" altLang="ja-JP" smtClean="0"/>
          </a:p>
          <a:p>
            <a:r>
              <a:rPr lang="en-US" altLang="ja-JP" smtClean="0"/>
              <a:t>Exastro developer</a:t>
            </a:r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5" y="2167795"/>
            <a:ext cx="6012353" cy="8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" y="1282438"/>
            <a:ext cx="8675360" cy="3627434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IT</a:t>
            </a:r>
            <a:r>
              <a:rPr lang="ja-JP" altLang="en-US" dirty="0"/>
              <a:t>エンジニアの「苦」の根本的な原因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" y="572210"/>
            <a:ext cx="8992379" cy="823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46" y="1419305"/>
            <a:ext cx="7303641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" y="1329174"/>
            <a:ext cx="8663167" cy="3584759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IT</a:t>
            </a:r>
            <a:r>
              <a:rPr lang="ja-JP" altLang="en-US" dirty="0"/>
              <a:t>エンジニアの「苦</a:t>
            </a:r>
            <a:r>
              <a:rPr lang="ja-JP" altLang="en-US" dirty="0" smtClean="0"/>
              <a:t>」を解決するためには？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" y="566082"/>
            <a:ext cx="8992379" cy="82303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99" y="1511779"/>
            <a:ext cx="5864860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" y="1323865"/>
            <a:ext cx="8663167" cy="3584759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Exastro IT Automation (OSS) </a:t>
            </a:r>
            <a:r>
              <a:rPr lang="ja-JP" altLang="en-US" dirty="0" smtClean="0"/>
              <a:t>が使えます！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" y="560493"/>
            <a:ext cx="8913124" cy="82303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61" y="2106993"/>
            <a:ext cx="4779678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200" dirty="0" err="1"/>
              <a:t>Exastro</a:t>
            </a:r>
            <a:r>
              <a:rPr lang="en-US" altLang="ja-JP" sz="3200" dirty="0"/>
              <a:t> IT Automation (ITA) </a:t>
            </a:r>
            <a:r>
              <a:rPr lang="ja-JP" altLang="en-US" sz="3200" dirty="0"/>
              <a:t>のご紹介</a:t>
            </a:r>
            <a:endParaRPr kumimoji="1" lang="ja-JP" altLang="en-US" sz="32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0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概要イメージ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2" y="1204503"/>
            <a:ext cx="7515497" cy="375774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" y="571038"/>
            <a:ext cx="891312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60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" y="51722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特徴：①マルチインタフェースと</a:t>
            </a:r>
            <a:r>
              <a:rPr lang="en-US" altLang="ja-JP" dirty="0" smtClean="0"/>
              <a:t>RBAC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" y="552991"/>
            <a:ext cx="9144000" cy="18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5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特徴：②パラメータ</a:t>
            </a:r>
            <a:r>
              <a:rPr lang="ja-JP" altLang="en-US" dirty="0"/>
              <a:t>を</a:t>
            </a:r>
            <a:r>
              <a:rPr lang="ja-JP" altLang="en-US" dirty="0" smtClean="0"/>
              <a:t>グルーピング</a:t>
            </a:r>
            <a:r>
              <a:rPr lang="ja-JP" altLang="en-US" dirty="0"/>
              <a:t>／</a:t>
            </a:r>
            <a:r>
              <a:rPr lang="ja-JP" altLang="en-US" dirty="0" smtClean="0"/>
              <a:t>履歴管理する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" y="572353"/>
            <a:ext cx="898018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9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特徴：③</a:t>
            </a:r>
            <a:r>
              <a:rPr lang="en-US" altLang="ja-JP" dirty="0" err="1" smtClean="0"/>
              <a:t>IaC</a:t>
            </a:r>
            <a:r>
              <a:rPr lang="ja-JP" altLang="en-US" dirty="0" smtClean="0"/>
              <a:t>を解析して変数を刈り取る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" y="571037"/>
            <a:ext cx="9059441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特徴：④</a:t>
            </a:r>
            <a:r>
              <a:rPr lang="en-US" altLang="ja-JP" dirty="0" err="1" smtClean="0"/>
              <a:t>IaC</a:t>
            </a:r>
            <a:r>
              <a:rPr lang="ja-JP" altLang="en-US" dirty="0" smtClean="0"/>
              <a:t>をモジュール管理して再利用性を高める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6443849" y="1855915"/>
            <a:ext cx="1944000" cy="148817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43849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</a:t>
            </a:r>
            <a:r>
              <a:rPr lang="ja-JP" altLang="en-US" sz="1400" b="1" dirty="0">
                <a:solidFill>
                  <a:srgbClr val="002B62"/>
                </a:solidFill>
                <a:latin typeface="+mn-ea"/>
              </a:rPr>
              <a:t>手順</a:t>
            </a: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515849" y="1923319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515849" y="2153290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515849" y="23832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6515849" y="3073174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515849" y="2843203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設定手順</a:t>
            </a: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515849" y="2613232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 smtClean="0">
                <a:solidFill>
                  <a:srgbClr val="002B62"/>
                </a:solidFill>
                <a:latin typeface="+mn-ea"/>
              </a:rPr>
              <a:t>DBMS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3597811" y="1850201"/>
            <a:ext cx="1944000" cy="1258760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97811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AP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</a:t>
            </a:r>
            <a:r>
              <a:rPr lang="ja-JP" altLang="en-US" sz="1400" b="1" dirty="0">
                <a:solidFill>
                  <a:srgbClr val="002B62"/>
                </a:solidFill>
                <a:latin typeface="+mn-ea"/>
              </a:rPr>
              <a:t>手順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3669811" y="1917604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3669811" y="2147575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3669811" y="2377546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3669811" y="2837488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3669811" y="260751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10" name="正方形/長方形 9"/>
          <p:cNvSpPr/>
          <p:nvPr/>
        </p:nvSpPr>
        <p:spPr bwMode="auto">
          <a:xfrm>
            <a:off x="751774" y="1844094"/>
            <a:ext cx="1944000" cy="1012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1774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Web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サーバ構築手順</a:t>
            </a:r>
          </a:p>
        </p:txBody>
      </p:sp>
      <p:sp>
        <p:nvSpPr>
          <p:cNvPr id="16" name="正方形/長方形 15"/>
          <p:cNvSpPr/>
          <p:nvPr/>
        </p:nvSpPr>
        <p:spPr bwMode="auto">
          <a:xfrm>
            <a:off x="823774" y="191149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23774" y="2141468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823774" y="2371439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HTTP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サーバインストール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823774" y="2601410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31" name="正方形/長方形 30"/>
          <p:cNvSpPr/>
          <p:nvPr/>
        </p:nvSpPr>
        <p:spPr bwMode="auto">
          <a:xfrm>
            <a:off x="765107" y="401676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765107" y="427216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2703036" y="401676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設定手順</a:t>
            </a:r>
          </a:p>
        </p:txBody>
      </p:sp>
      <p:sp>
        <p:nvSpPr>
          <p:cNvPr id="34" name="正方形/長方形 33"/>
          <p:cNvSpPr/>
          <p:nvPr/>
        </p:nvSpPr>
        <p:spPr bwMode="auto">
          <a:xfrm>
            <a:off x="2703036" y="428074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4640965" y="40167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6578894" y="40167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HTTP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サーバインストール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 bwMode="auto">
          <a:xfrm>
            <a:off x="6578894" y="4289315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 smtClean="0">
                <a:solidFill>
                  <a:srgbClr val="002B62"/>
                </a:solidFill>
                <a:latin typeface="+mn-ea"/>
              </a:rPr>
              <a:t>DBMS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4640965" y="4297889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9" name="右中かっこ 38"/>
          <p:cNvSpPr/>
          <p:nvPr/>
        </p:nvSpPr>
        <p:spPr bwMode="auto">
          <a:xfrm rot="5400000">
            <a:off x="4466115" y="-558571"/>
            <a:ext cx="207393" cy="8017077"/>
          </a:xfrm>
          <a:prstGeom prst="rightBrace">
            <a:avLst>
              <a:gd name="adj1" fmla="val 55721"/>
              <a:gd name="adj2" fmla="val 50000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1350">
              <a:latin typeface="+mn-ea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978983" y="3544120"/>
            <a:ext cx="5186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b="1" dirty="0">
                <a:solidFill>
                  <a:srgbClr val="002B62"/>
                </a:solidFill>
                <a:latin typeface="+mn-ea"/>
              </a:rPr>
              <a:t>共通の手順はモジュール化し</a:t>
            </a:r>
            <a:r>
              <a:rPr lang="ja-JP" altLang="en-US" sz="1500" b="1" dirty="0" smtClean="0">
                <a:solidFill>
                  <a:srgbClr val="002B62"/>
                </a:solidFill>
                <a:latin typeface="+mn-ea"/>
              </a:rPr>
              <a:t>再利用できるように管理する</a:t>
            </a:r>
            <a:endParaRPr lang="ja-JP" altLang="en-US" sz="1500" b="1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69062" y="3931352"/>
            <a:ext cx="7805876" cy="621056"/>
          </a:xfrm>
          <a:prstGeom prst="roundRect">
            <a:avLst>
              <a:gd name="adj" fmla="val 8197"/>
            </a:avLst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4578878" y="3847014"/>
            <a:ext cx="3967163" cy="78794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056951" y="4624589"/>
            <a:ext cx="30110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b="1" dirty="0" smtClean="0">
                <a:solidFill>
                  <a:srgbClr val="C00000"/>
                </a:solidFill>
                <a:latin typeface="+mn-ea"/>
              </a:rPr>
              <a:t>Exastro Playbook Collection</a:t>
            </a:r>
            <a:endParaRPr lang="ja-JP" altLang="en-US" sz="15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" y="576601"/>
            <a:ext cx="8980186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6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45881" y="1385519"/>
            <a:ext cx="4157655" cy="3434672"/>
            <a:chOff x="245881" y="1385519"/>
            <a:chExt cx="4157655" cy="35759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66" y="1385519"/>
              <a:ext cx="4091070" cy="32919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5881" y="4745993"/>
              <a:ext cx="30989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00" dirty="0">
                  <a:solidFill>
                    <a:schemeClr val="bg1">
                      <a:lumMod val="50000"/>
                    </a:schemeClr>
                  </a:solidFill>
                </a:rPr>
                <a:t>https://github.com/cncf/toc/blob/master/DEFINITION.md</a:t>
              </a:r>
              <a:endParaRPr kumimoji="1" lang="ja-JP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" y="573999"/>
            <a:ext cx="8992379" cy="82912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4" name="左中かっこ 23"/>
          <p:cNvSpPr/>
          <p:nvPr/>
        </p:nvSpPr>
        <p:spPr bwMode="auto">
          <a:xfrm>
            <a:off x="4633306" y="1776006"/>
            <a:ext cx="304800" cy="2349461"/>
          </a:xfrm>
          <a:prstGeom prst="leftBrace">
            <a:avLst>
              <a:gd name="adj1" fmla="val 25152"/>
              <a:gd name="adj2" fmla="val 50000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9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特徴：⑤複数</a:t>
            </a:r>
            <a:r>
              <a:rPr lang="ja-JP" altLang="en-US" dirty="0"/>
              <a:t>の自動化ソフトウェアを</a:t>
            </a:r>
            <a:r>
              <a:rPr lang="ja-JP" altLang="en-US" dirty="0" smtClean="0"/>
              <a:t>繋げて実行する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" y="559006"/>
            <a:ext cx="8986283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384" y="1973981"/>
            <a:ext cx="1066892" cy="2182557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r>
              <a:rPr lang="ja-JP" altLang="en-US" dirty="0"/>
              <a:t>：</a:t>
            </a:r>
            <a:r>
              <a:rPr lang="ja-JP" altLang="en-US" dirty="0" smtClean="0"/>
              <a:t>⑥自動化を止めない最後の切り札</a:t>
            </a:r>
            <a:r>
              <a:rPr lang="en-US" altLang="ja-JP" dirty="0"/>
              <a:t>P</a:t>
            </a:r>
            <a:r>
              <a:rPr lang="en-US" altLang="ja-JP" dirty="0" smtClean="0"/>
              <a:t>ioneer</a:t>
            </a:r>
            <a:r>
              <a:rPr lang="ja-JP" altLang="en-US" dirty="0" smtClean="0"/>
              <a:t>モード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 bwMode="auto">
          <a:xfrm>
            <a:off x="2087531" y="2215486"/>
            <a:ext cx="1976718" cy="16510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95387" y="2215486"/>
            <a:ext cx="2262615" cy="1651000"/>
            <a:chOff x="4634573" y="2318295"/>
            <a:chExt cx="2262615" cy="1651000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4634573" y="2318295"/>
              <a:ext cx="2262615" cy="1651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338" y="2843333"/>
              <a:ext cx="2003084" cy="600925"/>
            </a:xfrm>
            <a:prstGeom prst="rect">
              <a:avLst/>
            </a:prstGeom>
          </p:spPr>
        </p:pic>
      </p:grpSp>
      <p:sp>
        <p:nvSpPr>
          <p:cNvPr id="11" name="正方形/長方形 10"/>
          <p:cNvSpPr/>
          <p:nvPr/>
        </p:nvSpPr>
        <p:spPr bwMode="auto">
          <a:xfrm>
            <a:off x="6940383" y="2206004"/>
            <a:ext cx="738400" cy="26159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  <a:latin typeface="+mj-ea"/>
                <a:ea typeface="+mj-ea"/>
              </a:rPr>
              <a:t>module</a:t>
            </a:r>
            <a:endParaRPr kumimoji="1" lang="ja-JP" altLang="en-US" sz="105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6940383" y="3231341"/>
            <a:ext cx="738400" cy="26159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  <a:latin typeface="+mj-ea"/>
                <a:ea typeface="+mj-ea"/>
              </a:rPr>
              <a:t>module</a:t>
            </a:r>
            <a:endParaRPr kumimoji="1" lang="ja-JP" altLang="en-US" sz="105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6946912" y="3599933"/>
            <a:ext cx="738400" cy="261596"/>
          </a:xfrm>
          <a:prstGeom prst="rect">
            <a:avLst/>
          </a:prstGeom>
          <a:solidFill>
            <a:srgbClr val="002B62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ea"/>
                <a:ea typeface="+mj-ea"/>
              </a:rPr>
              <a:t>Pioneer</a:t>
            </a:r>
            <a:endParaRPr kumimoji="1" lang="ja-JP" altLang="en-US" sz="12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8203" y="263652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002B62"/>
                </a:solidFill>
              </a:rPr>
              <a:t>…</a:t>
            </a:r>
            <a:endParaRPr kumimoji="1" lang="ja-JP" altLang="en-US" sz="2800" dirty="0">
              <a:solidFill>
                <a:srgbClr val="002B62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4024" y="181803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Pioneer</a:t>
            </a:r>
            <a:r>
              <a:rPr kumimoji="1" lang="ja-JP" altLang="en-US" sz="1100" b="1" dirty="0" smtClean="0">
                <a:solidFill>
                  <a:srgbClr val="002B62"/>
                </a:solidFill>
              </a:rPr>
              <a:t>専用</a:t>
            </a:r>
            <a:r>
              <a:rPr kumimoji="1" lang="en-US" altLang="ja-JP" sz="11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</a:rPr>
              <a:t>「対話ファイル」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117042" y="2221622"/>
            <a:ext cx="1507144" cy="1643100"/>
            <a:chOff x="117042" y="2326195"/>
            <a:chExt cx="1507144" cy="1643100"/>
          </a:xfrm>
        </p:grpSpPr>
        <p:sp>
          <p:nvSpPr>
            <p:cNvPr id="2" name="フローチャート: 書類 1"/>
            <p:cNvSpPr/>
            <p:nvPr/>
          </p:nvSpPr>
          <p:spPr bwMode="auto">
            <a:xfrm>
              <a:off x="161552" y="2326195"/>
              <a:ext cx="1418124" cy="16431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17042" y="2359923"/>
              <a:ext cx="150714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expect</a:t>
              </a:r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コマンド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＋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変数埋め込み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＋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条件分岐</a:t>
              </a:r>
              <a:r>
                <a:rPr kumimoji="1" lang="en-US" altLang="ja-JP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/</a:t>
              </a:r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繰り返し</a:t>
              </a:r>
              <a:endParaRPr kumimoji="1"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を可能とした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1200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独自</a:t>
              </a:r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の</a:t>
              </a:r>
              <a:r>
                <a:rPr kumimoji="1" lang="en-US" altLang="ja-JP" sz="1200" b="1" dirty="0" err="1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IaC</a:t>
              </a:r>
              <a:endParaRPr kumimoji="1"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</p:grp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863" y="2712711"/>
            <a:ext cx="1734055" cy="65655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7" name="テキスト ボックス 26"/>
          <p:cNvSpPr txBox="1"/>
          <p:nvPr/>
        </p:nvSpPr>
        <p:spPr>
          <a:xfrm>
            <a:off x="7789267" y="3825700"/>
            <a:ext cx="5998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50" b="1" dirty="0" err="1" smtClean="0">
                <a:solidFill>
                  <a:srgbClr val="002B62"/>
                </a:solidFill>
              </a:rPr>
              <a:t>s</a:t>
            </a:r>
            <a:r>
              <a:rPr kumimoji="1" lang="en-US" altLang="ja-JP" sz="1050" b="1" dirty="0" err="1" smtClean="0">
                <a:solidFill>
                  <a:srgbClr val="002B62"/>
                </a:solidFill>
              </a:rPr>
              <a:t>sh</a:t>
            </a:r>
            <a:endParaRPr kumimoji="1" lang="en-US" altLang="ja-JP" sz="1050" b="1" dirty="0" smtClean="0">
              <a:solidFill>
                <a:srgbClr val="002B62"/>
              </a:solidFill>
            </a:endParaRPr>
          </a:p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</a:rPr>
              <a:t>telnet</a:t>
            </a:r>
            <a:endParaRPr kumimoji="1" lang="ja-JP" altLang="en-US" sz="1050" b="1" dirty="0">
              <a:solidFill>
                <a:srgbClr val="002B62"/>
              </a:solidFill>
            </a:endParaRPr>
          </a:p>
        </p:txBody>
      </p:sp>
      <p:sp>
        <p:nvSpPr>
          <p:cNvPr id="28" name="右中かっこ 27"/>
          <p:cNvSpPr/>
          <p:nvPr/>
        </p:nvSpPr>
        <p:spPr bwMode="auto">
          <a:xfrm>
            <a:off x="7730948" y="2205321"/>
            <a:ext cx="223553" cy="1296269"/>
          </a:xfrm>
          <a:prstGeom prst="rightBrace">
            <a:avLst>
              <a:gd name="adj1" fmla="val 30702"/>
              <a:gd name="adj2" fmla="val 24527"/>
            </a:avLst>
          </a:prstGeom>
          <a:noFill/>
          <a:ln w="254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30" name="四角形吹き出し 29"/>
          <p:cNvSpPr/>
          <p:nvPr/>
        </p:nvSpPr>
        <p:spPr bwMode="auto">
          <a:xfrm>
            <a:off x="3375025" y="3917195"/>
            <a:ext cx="4417417" cy="792000"/>
          </a:xfrm>
          <a:custGeom>
            <a:avLst/>
            <a:gdLst>
              <a:gd name="connsiteX0" fmla="*/ 0 w 4417417"/>
              <a:gd name="connsiteY0" fmla="*/ 0 h 576442"/>
              <a:gd name="connsiteX1" fmla="*/ 2576827 w 4417417"/>
              <a:gd name="connsiteY1" fmla="*/ 0 h 576442"/>
              <a:gd name="connsiteX2" fmla="*/ 3901286 w 4417417"/>
              <a:gd name="connsiteY2" fmla="*/ -238336 h 576442"/>
              <a:gd name="connsiteX3" fmla="*/ 3681181 w 4417417"/>
              <a:gd name="connsiteY3" fmla="*/ 0 h 576442"/>
              <a:gd name="connsiteX4" fmla="*/ 4417417 w 4417417"/>
              <a:gd name="connsiteY4" fmla="*/ 0 h 576442"/>
              <a:gd name="connsiteX5" fmla="*/ 4417417 w 4417417"/>
              <a:gd name="connsiteY5" fmla="*/ 96074 h 576442"/>
              <a:gd name="connsiteX6" fmla="*/ 4417417 w 4417417"/>
              <a:gd name="connsiteY6" fmla="*/ 96074 h 576442"/>
              <a:gd name="connsiteX7" fmla="*/ 4417417 w 4417417"/>
              <a:gd name="connsiteY7" fmla="*/ 240184 h 576442"/>
              <a:gd name="connsiteX8" fmla="*/ 4417417 w 4417417"/>
              <a:gd name="connsiteY8" fmla="*/ 576442 h 576442"/>
              <a:gd name="connsiteX9" fmla="*/ 3681181 w 4417417"/>
              <a:gd name="connsiteY9" fmla="*/ 576442 h 576442"/>
              <a:gd name="connsiteX10" fmla="*/ 2576827 w 4417417"/>
              <a:gd name="connsiteY10" fmla="*/ 576442 h 576442"/>
              <a:gd name="connsiteX11" fmla="*/ 2576827 w 4417417"/>
              <a:gd name="connsiteY11" fmla="*/ 576442 h 576442"/>
              <a:gd name="connsiteX12" fmla="*/ 0 w 4417417"/>
              <a:gd name="connsiteY12" fmla="*/ 576442 h 576442"/>
              <a:gd name="connsiteX13" fmla="*/ 0 w 4417417"/>
              <a:gd name="connsiteY13" fmla="*/ 240184 h 576442"/>
              <a:gd name="connsiteX14" fmla="*/ 0 w 4417417"/>
              <a:gd name="connsiteY14" fmla="*/ 96074 h 576442"/>
              <a:gd name="connsiteX15" fmla="*/ 0 w 4417417"/>
              <a:gd name="connsiteY15" fmla="*/ 96074 h 576442"/>
              <a:gd name="connsiteX16" fmla="*/ 0 w 4417417"/>
              <a:gd name="connsiteY16" fmla="*/ 0 h 576442"/>
              <a:gd name="connsiteX0" fmla="*/ 0 w 4417417"/>
              <a:gd name="connsiteY0" fmla="*/ 238336 h 814778"/>
              <a:gd name="connsiteX1" fmla="*/ 2576827 w 4417417"/>
              <a:gd name="connsiteY1" fmla="*/ 238336 h 814778"/>
              <a:gd name="connsiteX2" fmla="*/ 3901286 w 4417417"/>
              <a:gd name="connsiteY2" fmla="*/ 0 h 814778"/>
              <a:gd name="connsiteX3" fmla="*/ 3992331 w 4417417"/>
              <a:gd name="connsiteY3" fmla="*/ 231986 h 814778"/>
              <a:gd name="connsiteX4" fmla="*/ 4417417 w 4417417"/>
              <a:gd name="connsiteY4" fmla="*/ 238336 h 814778"/>
              <a:gd name="connsiteX5" fmla="*/ 4417417 w 4417417"/>
              <a:gd name="connsiteY5" fmla="*/ 334410 h 814778"/>
              <a:gd name="connsiteX6" fmla="*/ 4417417 w 4417417"/>
              <a:gd name="connsiteY6" fmla="*/ 334410 h 814778"/>
              <a:gd name="connsiteX7" fmla="*/ 4417417 w 4417417"/>
              <a:gd name="connsiteY7" fmla="*/ 478520 h 814778"/>
              <a:gd name="connsiteX8" fmla="*/ 4417417 w 4417417"/>
              <a:gd name="connsiteY8" fmla="*/ 814778 h 814778"/>
              <a:gd name="connsiteX9" fmla="*/ 3681181 w 4417417"/>
              <a:gd name="connsiteY9" fmla="*/ 814778 h 814778"/>
              <a:gd name="connsiteX10" fmla="*/ 2576827 w 4417417"/>
              <a:gd name="connsiteY10" fmla="*/ 814778 h 814778"/>
              <a:gd name="connsiteX11" fmla="*/ 2576827 w 4417417"/>
              <a:gd name="connsiteY11" fmla="*/ 814778 h 814778"/>
              <a:gd name="connsiteX12" fmla="*/ 0 w 4417417"/>
              <a:gd name="connsiteY12" fmla="*/ 814778 h 814778"/>
              <a:gd name="connsiteX13" fmla="*/ 0 w 4417417"/>
              <a:gd name="connsiteY13" fmla="*/ 478520 h 814778"/>
              <a:gd name="connsiteX14" fmla="*/ 0 w 4417417"/>
              <a:gd name="connsiteY14" fmla="*/ 334410 h 814778"/>
              <a:gd name="connsiteX15" fmla="*/ 0 w 4417417"/>
              <a:gd name="connsiteY15" fmla="*/ 334410 h 814778"/>
              <a:gd name="connsiteX16" fmla="*/ 0 w 4417417"/>
              <a:gd name="connsiteY16" fmla="*/ 238336 h 814778"/>
              <a:gd name="connsiteX0" fmla="*/ 0 w 4417417"/>
              <a:gd name="connsiteY0" fmla="*/ 238336 h 814778"/>
              <a:gd name="connsiteX1" fmla="*/ 3446777 w 4417417"/>
              <a:gd name="connsiteY1" fmla="*/ 225636 h 814778"/>
              <a:gd name="connsiteX2" fmla="*/ 3901286 w 4417417"/>
              <a:gd name="connsiteY2" fmla="*/ 0 h 814778"/>
              <a:gd name="connsiteX3" fmla="*/ 3992331 w 4417417"/>
              <a:gd name="connsiteY3" fmla="*/ 231986 h 814778"/>
              <a:gd name="connsiteX4" fmla="*/ 4417417 w 4417417"/>
              <a:gd name="connsiteY4" fmla="*/ 238336 h 814778"/>
              <a:gd name="connsiteX5" fmla="*/ 4417417 w 4417417"/>
              <a:gd name="connsiteY5" fmla="*/ 334410 h 814778"/>
              <a:gd name="connsiteX6" fmla="*/ 4417417 w 4417417"/>
              <a:gd name="connsiteY6" fmla="*/ 334410 h 814778"/>
              <a:gd name="connsiteX7" fmla="*/ 4417417 w 4417417"/>
              <a:gd name="connsiteY7" fmla="*/ 478520 h 814778"/>
              <a:gd name="connsiteX8" fmla="*/ 4417417 w 4417417"/>
              <a:gd name="connsiteY8" fmla="*/ 814778 h 814778"/>
              <a:gd name="connsiteX9" fmla="*/ 3681181 w 4417417"/>
              <a:gd name="connsiteY9" fmla="*/ 814778 h 814778"/>
              <a:gd name="connsiteX10" fmla="*/ 2576827 w 4417417"/>
              <a:gd name="connsiteY10" fmla="*/ 814778 h 814778"/>
              <a:gd name="connsiteX11" fmla="*/ 2576827 w 4417417"/>
              <a:gd name="connsiteY11" fmla="*/ 814778 h 814778"/>
              <a:gd name="connsiteX12" fmla="*/ 0 w 4417417"/>
              <a:gd name="connsiteY12" fmla="*/ 814778 h 814778"/>
              <a:gd name="connsiteX13" fmla="*/ 0 w 4417417"/>
              <a:gd name="connsiteY13" fmla="*/ 478520 h 814778"/>
              <a:gd name="connsiteX14" fmla="*/ 0 w 4417417"/>
              <a:gd name="connsiteY14" fmla="*/ 334410 h 814778"/>
              <a:gd name="connsiteX15" fmla="*/ 0 w 4417417"/>
              <a:gd name="connsiteY15" fmla="*/ 334410 h 814778"/>
              <a:gd name="connsiteX16" fmla="*/ 0 w 4417417"/>
              <a:gd name="connsiteY16" fmla="*/ 238336 h 81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17417" h="814778">
                <a:moveTo>
                  <a:pt x="0" y="238336"/>
                </a:moveTo>
                <a:lnTo>
                  <a:pt x="3446777" y="225636"/>
                </a:lnTo>
                <a:lnTo>
                  <a:pt x="3901286" y="0"/>
                </a:lnTo>
                <a:lnTo>
                  <a:pt x="3992331" y="231986"/>
                </a:lnTo>
                <a:lnTo>
                  <a:pt x="4417417" y="238336"/>
                </a:lnTo>
                <a:lnTo>
                  <a:pt x="4417417" y="334410"/>
                </a:lnTo>
                <a:lnTo>
                  <a:pt x="4417417" y="334410"/>
                </a:lnTo>
                <a:lnTo>
                  <a:pt x="4417417" y="478520"/>
                </a:lnTo>
                <a:lnTo>
                  <a:pt x="4417417" y="814778"/>
                </a:lnTo>
                <a:lnTo>
                  <a:pt x="3681181" y="814778"/>
                </a:lnTo>
                <a:lnTo>
                  <a:pt x="2576827" y="814778"/>
                </a:lnTo>
                <a:lnTo>
                  <a:pt x="2576827" y="814778"/>
                </a:lnTo>
                <a:lnTo>
                  <a:pt x="0" y="814778"/>
                </a:lnTo>
                <a:lnTo>
                  <a:pt x="0" y="478520"/>
                </a:lnTo>
                <a:lnTo>
                  <a:pt x="0" y="334410"/>
                </a:lnTo>
                <a:lnTo>
                  <a:pt x="0" y="334410"/>
                </a:lnTo>
                <a:lnTo>
                  <a:pt x="0" y="238336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10800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ITA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専用の</a:t>
            </a:r>
            <a:r>
              <a:rPr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モジュール</a:t>
            </a:r>
            <a:endParaRPr lang="en-US" altLang="ja-JP" sz="1600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kumimoji="1"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sh</a:t>
            </a:r>
            <a:r>
              <a:rPr kumimoji="1"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/telnet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のいずれか</a:t>
            </a:r>
            <a:r>
              <a:rPr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OK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であれば対話可能</a:t>
            </a:r>
            <a:endParaRPr kumimoji="1" lang="ja-JP" altLang="en-US" sz="16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1" name="下矢印 30"/>
          <p:cNvSpPr/>
          <p:nvPr/>
        </p:nvSpPr>
        <p:spPr bwMode="auto">
          <a:xfrm rot="16200000">
            <a:off x="1625143" y="2807418"/>
            <a:ext cx="421456" cy="451949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2" name="下矢印 31"/>
          <p:cNvSpPr/>
          <p:nvPr/>
        </p:nvSpPr>
        <p:spPr bwMode="auto">
          <a:xfrm rot="16200000">
            <a:off x="4117100" y="2795729"/>
            <a:ext cx="421456" cy="475329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3" name="下矢印 32"/>
          <p:cNvSpPr/>
          <p:nvPr/>
        </p:nvSpPr>
        <p:spPr bwMode="auto">
          <a:xfrm rot="18058748">
            <a:off x="6493746" y="3355646"/>
            <a:ext cx="421456" cy="502617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4" name="下矢印 33"/>
          <p:cNvSpPr/>
          <p:nvPr/>
        </p:nvSpPr>
        <p:spPr bwMode="auto">
          <a:xfrm rot="16200000">
            <a:off x="7846218" y="3407935"/>
            <a:ext cx="421456" cy="664334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" y="565790"/>
            <a:ext cx="896799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r>
              <a:rPr lang="ja-JP" altLang="en-US" dirty="0"/>
              <a:t>：⑦実行状況をリアルタイムで</a:t>
            </a:r>
            <a:r>
              <a:rPr lang="ja-JP" altLang="en-US" dirty="0" smtClean="0"/>
              <a:t>監視する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41" y="2097741"/>
            <a:ext cx="4832346" cy="2718195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 bwMode="auto">
          <a:xfrm>
            <a:off x="7112942" y="3954884"/>
            <a:ext cx="1850571" cy="827313"/>
          </a:xfrm>
          <a:prstGeom prst="wedgeRectCallout">
            <a:avLst>
              <a:gd name="adj1" fmla="val -77774"/>
              <a:gd name="adj2" fmla="val 28816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自動化ソフトウェアの実行状況をリアルタイムで表示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175261" y="1922738"/>
            <a:ext cx="1854824" cy="827313"/>
          </a:xfrm>
          <a:prstGeom prst="wedgeRectCallout">
            <a:avLst>
              <a:gd name="adj1" fmla="val 100403"/>
              <a:gd name="adj2" fmla="val 116943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作業フローの途中に「保留ポイント」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を設定可能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四角形吹き出し 11"/>
          <p:cNvSpPr/>
          <p:nvPr/>
        </p:nvSpPr>
        <p:spPr bwMode="auto">
          <a:xfrm>
            <a:off x="175261" y="2938811"/>
            <a:ext cx="1854823" cy="827313"/>
          </a:xfrm>
          <a:prstGeom prst="wedgeRectCallout">
            <a:avLst>
              <a:gd name="adj1" fmla="val 98270"/>
              <a:gd name="adj2" fmla="val 16609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実行状況をクリックすればドリルダウンが可能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" name="四角形吹き出し 12"/>
          <p:cNvSpPr/>
          <p:nvPr/>
        </p:nvSpPr>
        <p:spPr bwMode="auto">
          <a:xfrm>
            <a:off x="179938" y="3954885"/>
            <a:ext cx="1850147" cy="827313"/>
          </a:xfrm>
          <a:prstGeom prst="wedgeRectCallout">
            <a:avLst>
              <a:gd name="adj1" fmla="val 95848"/>
              <a:gd name="adj2" fmla="val 6044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非常時には「緊急停止」で作業をストップすることが可能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4" name="四角形吹き出し 13"/>
          <p:cNvSpPr/>
          <p:nvPr/>
        </p:nvSpPr>
        <p:spPr bwMode="auto">
          <a:xfrm>
            <a:off x="7113492" y="1918800"/>
            <a:ext cx="1850571" cy="827313"/>
          </a:xfrm>
          <a:prstGeom prst="wedgeRectCallout">
            <a:avLst>
              <a:gd name="adj1" fmla="val -71612"/>
              <a:gd name="adj2" fmla="val 132960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3600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投入データ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自動生成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がダウンロード可能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(zip)</a:t>
            </a:r>
            <a:endParaRPr lang="ja-JP" altLang="en-US" sz="14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9" name="四角形吹き出し 8"/>
          <p:cNvSpPr/>
          <p:nvPr/>
        </p:nvSpPr>
        <p:spPr bwMode="auto">
          <a:xfrm>
            <a:off x="7113492" y="2937342"/>
            <a:ext cx="1850571" cy="827313"/>
          </a:xfrm>
          <a:prstGeom prst="wedgeRectCallout">
            <a:avLst>
              <a:gd name="adj1" fmla="val -72642"/>
              <a:gd name="adj2" fmla="val 63881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実行結果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作業エビデンス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がダウンロード可能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(zip)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" y="572761"/>
            <a:ext cx="896799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97"/>
            <a:ext cx="9144000" cy="4391025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詳細イメージ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" y="570674"/>
            <a:ext cx="8980186" cy="11339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" y="1511806"/>
            <a:ext cx="834005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Exastro IT Automation (ITA) </a:t>
            </a:r>
            <a:r>
              <a:rPr lang="ja-JP" altLang="en-US" dirty="0" smtClean="0"/>
              <a:t>を少しディープダイブ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プラットフォームの</a:t>
            </a:r>
            <a:r>
              <a:rPr kumimoji="1" lang="en-US" altLang="ja-JP" dirty="0" smtClean="0"/>
              <a:t>DevOps</a:t>
            </a:r>
            <a:r>
              <a:rPr kumimoji="1" lang="ja-JP" altLang="en-US" dirty="0" smtClean="0"/>
              <a:t>とパラメータの履歴管理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368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プラットフォームの</a:t>
            </a:r>
            <a:r>
              <a:rPr lang="en-US" altLang="ja-JP" dirty="0" smtClean="0"/>
              <a:t>DevOps</a:t>
            </a:r>
            <a:endParaRPr kumimoji="1" lang="ja-JP" altLang="en-US" dirty="0"/>
          </a:p>
        </p:txBody>
      </p:sp>
      <p:cxnSp>
        <p:nvCxnSpPr>
          <p:cNvPr id="56" name="直線矢印コネクタ 55"/>
          <p:cNvCxnSpPr/>
          <p:nvPr/>
        </p:nvCxnSpPr>
        <p:spPr bwMode="auto">
          <a:xfrm>
            <a:off x="900288" y="1850586"/>
            <a:ext cx="808672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テキスト ボックス 56"/>
          <p:cNvSpPr txBox="1"/>
          <p:nvPr/>
        </p:nvSpPr>
        <p:spPr>
          <a:xfrm>
            <a:off x="8435366" y="16197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srgbClr val="002B62"/>
                </a:solidFill>
              </a:rPr>
              <a:t>時系列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796137" y="1532062"/>
            <a:ext cx="6295027" cy="421025"/>
            <a:chOff x="1425279" y="1934734"/>
            <a:chExt cx="6295027" cy="421025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1425279" y="1934734"/>
              <a:ext cx="415499" cy="421025"/>
              <a:chOff x="376372" y="851409"/>
              <a:chExt cx="553998" cy="561367"/>
            </a:xfrm>
          </p:grpSpPr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T1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2895161" y="1934734"/>
              <a:ext cx="415499" cy="421025"/>
              <a:chOff x="376372" y="851409"/>
              <a:chExt cx="553998" cy="561367"/>
            </a:xfrm>
          </p:grpSpPr>
          <p:cxnSp>
            <p:nvCxnSpPr>
              <p:cNvPr id="66" name="直線矢印コネクタ 65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" name="テキスト ボックス 66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T2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4365043" y="1934734"/>
              <a:ext cx="415499" cy="421025"/>
              <a:chOff x="376372" y="851409"/>
              <a:chExt cx="553998" cy="561367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T3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5834925" y="1934734"/>
              <a:ext cx="415499" cy="421025"/>
              <a:chOff x="376372" y="851409"/>
              <a:chExt cx="553998" cy="561367"/>
            </a:xfrm>
          </p:grpSpPr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テキスト ボックス 62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T4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70" name="グループ化 69"/>
            <p:cNvGrpSpPr/>
            <p:nvPr/>
          </p:nvGrpSpPr>
          <p:grpSpPr>
            <a:xfrm>
              <a:off x="7304808" y="1934734"/>
              <a:ext cx="415498" cy="421025"/>
              <a:chOff x="376373" y="851409"/>
              <a:chExt cx="553997" cy="561367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テキスト ボックス 71"/>
              <p:cNvSpPr txBox="1"/>
              <p:nvPr/>
            </p:nvSpPr>
            <p:spPr>
              <a:xfrm>
                <a:off x="376373" y="851409"/>
                <a:ext cx="553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 smtClean="0">
                    <a:solidFill>
                      <a:srgbClr val="002B62"/>
                    </a:solidFill>
                  </a:rPr>
                  <a:t>T5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</p:grpSp>
      <p:sp>
        <p:nvSpPr>
          <p:cNvPr id="8" name="正方形/長方形 7"/>
          <p:cNvSpPr/>
          <p:nvPr/>
        </p:nvSpPr>
        <p:spPr bwMode="auto">
          <a:xfrm>
            <a:off x="900288" y="2075225"/>
            <a:ext cx="1103598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A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2003886" y="2075225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B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473524" y="2075225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lang="en-US" altLang="ja-JP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C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6" name="正方形/長方形 75"/>
          <p:cNvSpPr/>
          <p:nvPr/>
        </p:nvSpPr>
        <p:spPr bwMode="auto">
          <a:xfrm>
            <a:off x="4943406" y="2075225"/>
            <a:ext cx="1469882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D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6413775" y="2075225"/>
            <a:ext cx="146988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E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7883414" y="2075225"/>
            <a:ext cx="1103599" cy="324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F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473524" y="4442319"/>
            <a:ext cx="1469882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kumimoji="1" lang="en-US" altLang="ja-JP" sz="1200" b="1" dirty="0" smtClean="0">
                <a:latin typeface="+mj-ea"/>
                <a:ea typeface="+mj-ea"/>
              </a:rPr>
              <a:t>A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4943406" y="4442319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B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6413775" y="4442319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C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7883414" y="4442319"/>
            <a:ext cx="1103599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D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13" name="左大かっこ 12"/>
          <p:cNvSpPr/>
          <p:nvPr/>
        </p:nvSpPr>
        <p:spPr bwMode="auto">
          <a:xfrm>
            <a:off x="716054" y="2075225"/>
            <a:ext cx="107859" cy="324000"/>
          </a:xfrm>
          <a:prstGeom prst="leftBracket">
            <a:avLst>
              <a:gd name="adj" fmla="val 24856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99827" y="2083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</a:rPr>
              <a:t>設計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pic>
        <p:nvPicPr>
          <p:cNvPr id="104" name="図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7" y="2758775"/>
            <a:ext cx="2321069" cy="1091667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3879852" y="2472688"/>
            <a:ext cx="4884126" cy="1903909"/>
            <a:chOff x="3879852" y="2623863"/>
            <a:chExt cx="4884126" cy="1647825"/>
          </a:xfrm>
          <a:gradFill flip="none" rotWithShape="1">
            <a:gsLst>
              <a:gs pos="10000">
                <a:schemeClr val="accent6">
                  <a:lumMod val="90000"/>
                  <a:lumOff val="10000"/>
                </a:schemeClr>
              </a:gs>
              <a:gs pos="50000">
                <a:schemeClr val="accent6">
                  <a:lumMod val="25000"/>
                  <a:lumOff val="75000"/>
                </a:schemeClr>
              </a:gs>
              <a:gs pos="90000">
                <a:schemeClr val="accent6">
                  <a:lumMod val="90000"/>
                  <a:lumOff val="10000"/>
                </a:schemeClr>
              </a:gs>
            </a:gsLst>
            <a:lin ang="5400000" scaled="1"/>
            <a:tileRect/>
          </a:gradFill>
        </p:grpSpPr>
        <p:sp>
          <p:nvSpPr>
            <p:cNvPr id="107" name="上下矢印 106"/>
            <p:cNvSpPr/>
            <p:nvPr/>
          </p:nvSpPr>
          <p:spPr bwMode="auto">
            <a:xfrm>
              <a:off x="3879852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08" name="上下矢印 107"/>
            <p:cNvSpPr/>
            <p:nvPr/>
          </p:nvSpPr>
          <p:spPr bwMode="auto">
            <a:xfrm>
              <a:off x="5349734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09" name="上下矢印 108"/>
            <p:cNvSpPr/>
            <p:nvPr/>
          </p:nvSpPr>
          <p:spPr bwMode="auto">
            <a:xfrm>
              <a:off x="6792487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10" name="上下矢印 109"/>
            <p:cNvSpPr/>
            <p:nvPr/>
          </p:nvSpPr>
          <p:spPr bwMode="auto">
            <a:xfrm>
              <a:off x="8106753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112" name="左大かっこ 111"/>
          <p:cNvSpPr/>
          <p:nvPr/>
        </p:nvSpPr>
        <p:spPr bwMode="auto">
          <a:xfrm>
            <a:off x="3260315" y="4442319"/>
            <a:ext cx="107859" cy="324000"/>
          </a:xfrm>
          <a:prstGeom prst="leftBracke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2160441" y="444231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</a:rPr>
              <a:t>システム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14" name="左中かっこ 113"/>
          <p:cNvSpPr/>
          <p:nvPr/>
        </p:nvSpPr>
        <p:spPr bwMode="auto">
          <a:xfrm>
            <a:off x="3080297" y="2623863"/>
            <a:ext cx="314001" cy="1509987"/>
          </a:xfrm>
          <a:prstGeom prst="leftBrace">
            <a:avLst>
              <a:gd name="adj1" fmla="val 20631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651063" y="2966421"/>
            <a:ext cx="5348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運用対象のシステム状態と最新の設計が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何世代もずれて、システム状態をインプット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として新たな開発をすることはできない</a:t>
            </a:r>
            <a:endParaRPr kumimoji="1" lang="ja-JP" altLang="en-US" sz="2000" b="1" dirty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415613" y="2267452"/>
            <a:ext cx="4194008" cy="2265175"/>
            <a:chOff x="-507053" y="2282692"/>
            <a:chExt cx="4194008" cy="2265175"/>
          </a:xfrm>
        </p:grpSpPr>
        <p:sp>
          <p:nvSpPr>
            <p:cNvPr id="118" name="乗算記号 117"/>
            <p:cNvSpPr/>
            <p:nvPr/>
          </p:nvSpPr>
          <p:spPr bwMode="auto">
            <a:xfrm>
              <a:off x="-507053" y="2282692"/>
              <a:ext cx="4194008" cy="2074312"/>
            </a:xfrm>
            <a:prstGeom prst="mathMultiply">
              <a:avLst>
                <a:gd name="adj1" fmla="val 4384"/>
              </a:avLst>
            </a:prstGeom>
            <a:solidFill>
              <a:srgbClr val="C00000"/>
            </a:solidFill>
            <a:ln>
              <a:noFill/>
            </a:ln>
            <a:effectLst>
              <a:glow rad="38100">
                <a:schemeClr val="bg1"/>
              </a:glo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19" name="テキスト ボックス 118"/>
            <p:cNvSpPr txBox="1"/>
            <p:nvPr/>
          </p:nvSpPr>
          <p:spPr>
            <a:xfrm>
              <a:off x="230320" y="3901536"/>
              <a:ext cx="273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rgbClr val="C00000"/>
                  </a:solidFill>
                </a:rPr>
                <a:t>通常よく言われている</a:t>
              </a:r>
              <a:r>
                <a:rPr kumimoji="1" lang="en-US" altLang="ja-JP" b="1" dirty="0" smtClean="0">
                  <a:solidFill>
                    <a:srgbClr val="C00000"/>
                  </a:solidFill>
                </a:rPr>
                <a:t/>
              </a:r>
              <a:br>
                <a:rPr kumimoji="1" lang="en-US" altLang="ja-JP" b="1" dirty="0" smtClean="0">
                  <a:solidFill>
                    <a:srgbClr val="C00000"/>
                  </a:solidFill>
                </a:rPr>
              </a:br>
              <a:r>
                <a:rPr kumimoji="1" lang="en-US" altLang="ja-JP" b="1" dirty="0" smtClean="0">
                  <a:solidFill>
                    <a:srgbClr val="C00000"/>
                  </a:solidFill>
                </a:rPr>
                <a:t>DevOps</a:t>
              </a:r>
              <a:r>
                <a:rPr kumimoji="1" lang="ja-JP" altLang="en-US" b="1" dirty="0" smtClean="0">
                  <a:solidFill>
                    <a:srgbClr val="C00000"/>
                  </a:solidFill>
                </a:rPr>
                <a:t>は適用できない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" y="568569"/>
            <a:ext cx="898018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プラットフォームの</a:t>
            </a:r>
            <a:r>
              <a:rPr lang="en-US" altLang="ja-JP" dirty="0" smtClean="0"/>
              <a:t>DevOps</a:t>
            </a:r>
            <a:endParaRPr kumimoji="1" lang="ja-JP" altLang="en-US" dirty="0"/>
          </a:p>
        </p:txBody>
      </p:sp>
      <p:cxnSp>
        <p:nvCxnSpPr>
          <p:cNvPr id="56" name="直線矢印コネクタ 55"/>
          <p:cNvCxnSpPr/>
          <p:nvPr/>
        </p:nvCxnSpPr>
        <p:spPr bwMode="auto">
          <a:xfrm>
            <a:off x="900288" y="1850586"/>
            <a:ext cx="808672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テキスト ボックス 56"/>
          <p:cNvSpPr txBox="1"/>
          <p:nvPr/>
        </p:nvSpPr>
        <p:spPr>
          <a:xfrm>
            <a:off x="8435366" y="16197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srgbClr val="002B62"/>
                </a:solidFill>
              </a:rPr>
              <a:t>時系列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796137" y="1532062"/>
            <a:ext cx="6295027" cy="421025"/>
            <a:chOff x="1425279" y="1934734"/>
            <a:chExt cx="6295027" cy="421025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1425279" y="1934734"/>
              <a:ext cx="415499" cy="421025"/>
              <a:chOff x="376372" y="851409"/>
              <a:chExt cx="553998" cy="561367"/>
            </a:xfrm>
          </p:grpSpPr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T1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2895161" y="1934734"/>
              <a:ext cx="415499" cy="421025"/>
              <a:chOff x="376372" y="851409"/>
              <a:chExt cx="553998" cy="561367"/>
            </a:xfrm>
          </p:grpSpPr>
          <p:cxnSp>
            <p:nvCxnSpPr>
              <p:cNvPr id="66" name="直線矢印コネクタ 65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" name="テキスト ボックス 66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T2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4365043" y="1934734"/>
              <a:ext cx="415499" cy="421025"/>
              <a:chOff x="376372" y="851409"/>
              <a:chExt cx="553998" cy="561367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T3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5834925" y="1934734"/>
              <a:ext cx="415499" cy="421025"/>
              <a:chOff x="376372" y="851409"/>
              <a:chExt cx="553998" cy="561367"/>
            </a:xfrm>
          </p:grpSpPr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テキスト ボックス 62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T4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70" name="グループ化 69"/>
            <p:cNvGrpSpPr/>
            <p:nvPr/>
          </p:nvGrpSpPr>
          <p:grpSpPr>
            <a:xfrm>
              <a:off x="7304808" y="1934734"/>
              <a:ext cx="415498" cy="421025"/>
              <a:chOff x="376373" y="851409"/>
              <a:chExt cx="553997" cy="561367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テキスト ボックス 71"/>
              <p:cNvSpPr txBox="1"/>
              <p:nvPr/>
            </p:nvSpPr>
            <p:spPr>
              <a:xfrm>
                <a:off x="376373" y="851409"/>
                <a:ext cx="553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 smtClean="0">
                    <a:solidFill>
                      <a:srgbClr val="002B62"/>
                    </a:solidFill>
                  </a:rPr>
                  <a:t>T5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</p:grpSp>
      <p:sp>
        <p:nvSpPr>
          <p:cNvPr id="8" name="正方形/長方形 7"/>
          <p:cNvSpPr/>
          <p:nvPr/>
        </p:nvSpPr>
        <p:spPr bwMode="auto">
          <a:xfrm>
            <a:off x="900288" y="2075225"/>
            <a:ext cx="1103598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A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2003886" y="2075225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B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473524" y="2075225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lang="en-US" altLang="ja-JP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C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6" name="正方形/長方形 75"/>
          <p:cNvSpPr/>
          <p:nvPr/>
        </p:nvSpPr>
        <p:spPr bwMode="auto">
          <a:xfrm>
            <a:off x="4943406" y="2075225"/>
            <a:ext cx="1469882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D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6413775" y="2075225"/>
            <a:ext cx="146988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E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7883414" y="2075225"/>
            <a:ext cx="1103599" cy="324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F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473524" y="4442319"/>
            <a:ext cx="1469882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kumimoji="1" lang="en-US" altLang="ja-JP" sz="1200" b="1" dirty="0" smtClean="0">
                <a:latin typeface="+mj-ea"/>
                <a:ea typeface="+mj-ea"/>
              </a:rPr>
              <a:t>A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4943406" y="4442319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B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6413775" y="4442319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C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7883414" y="4442319"/>
            <a:ext cx="1103599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D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13" name="左大かっこ 12"/>
          <p:cNvSpPr/>
          <p:nvPr/>
        </p:nvSpPr>
        <p:spPr bwMode="auto">
          <a:xfrm>
            <a:off x="716054" y="2075225"/>
            <a:ext cx="107859" cy="324000"/>
          </a:xfrm>
          <a:prstGeom prst="leftBracket">
            <a:avLst>
              <a:gd name="adj" fmla="val 24856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73703" y="2083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</a:rPr>
              <a:t>設計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60641" y="2494264"/>
            <a:ext cx="8922138" cy="1668034"/>
            <a:chOff x="60641" y="2494264"/>
            <a:chExt cx="8922138" cy="1668034"/>
          </a:xfrm>
        </p:grpSpPr>
        <p:sp>
          <p:nvSpPr>
            <p:cNvPr id="90" name="正方形/長方形 89"/>
            <p:cNvSpPr/>
            <p:nvPr/>
          </p:nvSpPr>
          <p:spPr bwMode="auto">
            <a:xfrm>
              <a:off x="6413775" y="3502291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3" name="正方形/長方形 92"/>
            <p:cNvSpPr/>
            <p:nvPr/>
          </p:nvSpPr>
          <p:spPr bwMode="auto">
            <a:xfrm>
              <a:off x="7887647" y="3502291"/>
              <a:ext cx="109513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4" name="正方形/長方形 93"/>
            <p:cNvSpPr/>
            <p:nvPr/>
          </p:nvSpPr>
          <p:spPr bwMode="auto">
            <a:xfrm>
              <a:off x="7887647" y="3838298"/>
              <a:ext cx="109513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7" name="正方形/長方形 86"/>
            <p:cNvSpPr/>
            <p:nvPr/>
          </p:nvSpPr>
          <p:spPr bwMode="auto">
            <a:xfrm>
              <a:off x="4943406" y="3166282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9" name="正方形/長方形 88"/>
            <p:cNvSpPr/>
            <p:nvPr/>
          </p:nvSpPr>
          <p:spPr bwMode="auto">
            <a:xfrm>
              <a:off x="6413775" y="3166282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5" name="正方形/長方形 94"/>
            <p:cNvSpPr/>
            <p:nvPr/>
          </p:nvSpPr>
          <p:spPr bwMode="auto">
            <a:xfrm>
              <a:off x="7887647" y="3166282"/>
              <a:ext cx="109513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5" name="正方形/長方形 84"/>
            <p:cNvSpPr/>
            <p:nvPr/>
          </p:nvSpPr>
          <p:spPr bwMode="auto">
            <a:xfrm>
              <a:off x="3473524" y="2830273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6" name="正方形/長方形 85"/>
            <p:cNvSpPr/>
            <p:nvPr/>
          </p:nvSpPr>
          <p:spPr bwMode="auto">
            <a:xfrm>
              <a:off x="4943406" y="2830273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1" name="正方形/長方形 90"/>
            <p:cNvSpPr/>
            <p:nvPr/>
          </p:nvSpPr>
          <p:spPr bwMode="auto">
            <a:xfrm>
              <a:off x="6413775" y="2830273"/>
              <a:ext cx="146988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6" name="正方形/長方形 95"/>
            <p:cNvSpPr/>
            <p:nvPr/>
          </p:nvSpPr>
          <p:spPr bwMode="auto">
            <a:xfrm>
              <a:off x="7887647" y="2830273"/>
              <a:ext cx="1095132" cy="324000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D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3" name="正方形/長方形 82"/>
            <p:cNvSpPr/>
            <p:nvPr/>
          </p:nvSpPr>
          <p:spPr bwMode="auto">
            <a:xfrm>
              <a:off x="2003886" y="2494264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4" name="正方形/長方形 83"/>
            <p:cNvSpPr/>
            <p:nvPr/>
          </p:nvSpPr>
          <p:spPr bwMode="auto">
            <a:xfrm>
              <a:off x="3473524" y="2494264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8" name="正方形/長方形 87"/>
            <p:cNvSpPr/>
            <p:nvPr/>
          </p:nvSpPr>
          <p:spPr bwMode="auto">
            <a:xfrm>
              <a:off x="4943406" y="2494264"/>
              <a:ext cx="146988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2" name="正方形/長方形 91"/>
            <p:cNvSpPr/>
            <p:nvPr/>
          </p:nvSpPr>
          <p:spPr bwMode="auto">
            <a:xfrm>
              <a:off x="6413775" y="2494264"/>
              <a:ext cx="1469882" cy="324000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D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7" name="正方形/長方形 96"/>
            <p:cNvSpPr/>
            <p:nvPr/>
          </p:nvSpPr>
          <p:spPr bwMode="auto">
            <a:xfrm>
              <a:off x="7887647" y="2494264"/>
              <a:ext cx="1095132" cy="32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E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左大かっこ 98"/>
            <p:cNvSpPr/>
            <p:nvPr/>
          </p:nvSpPr>
          <p:spPr bwMode="auto">
            <a:xfrm>
              <a:off x="716054" y="2494264"/>
              <a:ext cx="107859" cy="1668034"/>
            </a:xfrm>
            <a:prstGeom prst="leftBracke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60641" y="299227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rgbClr val="002B62"/>
                  </a:solidFill>
                </a:rPr>
                <a:t>設計</a:t>
              </a:r>
              <a:endParaRPr kumimoji="1" lang="en-US" altLang="ja-JP" b="1" dirty="0" smtClean="0">
                <a:solidFill>
                  <a:srgbClr val="002B62"/>
                </a:solidFill>
              </a:endParaRPr>
            </a:p>
            <a:p>
              <a:pPr algn="ctr"/>
              <a:r>
                <a:rPr lang="ja-JP" altLang="en-US" b="1" dirty="0">
                  <a:solidFill>
                    <a:srgbClr val="002B62"/>
                  </a:solidFill>
                </a:rPr>
                <a:t>履歴</a:t>
              </a:r>
              <a:endParaRPr kumimoji="1" lang="ja-JP" altLang="en-US" b="1" dirty="0">
                <a:solidFill>
                  <a:srgbClr val="002B6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 bwMode="auto">
          <a:xfrm>
            <a:off x="3432987" y="2785086"/>
            <a:ext cx="5585177" cy="4042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3432987" y="4406805"/>
            <a:ext cx="5585177" cy="3960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" name="下矢印 3"/>
          <p:cNvSpPr/>
          <p:nvPr/>
        </p:nvSpPr>
        <p:spPr bwMode="auto">
          <a:xfrm>
            <a:off x="3483058" y="3302000"/>
            <a:ext cx="656529" cy="965200"/>
          </a:xfrm>
          <a:prstGeom prst="downArrow">
            <a:avLst/>
          </a:prstGeom>
          <a:gradFill>
            <a:gsLst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98" name="上下矢印 97"/>
          <p:cNvSpPr/>
          <p:nvPr/>
        </p:nvSpPr>
        <p:spPr bwMode="auto">
          <a:xfrm>
            <a:off x="4195153" y="3302000"/>
            <a:ext cx="656529" cy="965200"/>
          </a:xfrm>
          <a:prstGeom prst="upDownArrow">
            <a:avLst/>
          </a:prstGeom>
          <a:gradFill>
            <a:gsLst>
              <a:gs pos="1000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426742" y="3292811"/>
            <a:ext cx="2381809" cy="468497"/>
            <a:chOff x="1426742" y="3292811"/>
            <a:chExt cx="2381809" cy="4684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1426742" y="329281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C00000"/>
                  </a:solidFill>
                </a:rPr>
                <a:t>システム更改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直線コネクタ 10"/>
            <p:cNvCxnSpPr>
              <a:stCxn id="9" idx="3"/>
            </p:cNvCxnSpPr>
            <p:nvPr/>
          </p:nvCxnSpPr>
          <p:spPr bwMode="auto">
            <a:xfrm>
              <a:off x="2996402" y="3477477"/>
              <a:ext cx="812149" cy="283831"/>
            </a:xfrm>
            <a:prstGeom prst="line">
              <a:avLst/>
            </a:prstGeom>
            <a:solidFill>
              <a:schemeClr val="bg1"/>
            </a:solidFill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extLst/>
          </p:spPr>
        </p:cxnSp>
      </p:grpSp>
      <p:grpSp>
        <p:nvGrpSpPr>
          <p:cNvPr id="14" name="グループ化 13"/>
          <p:cNvGrpSpPr/>
          <p:nvPr/>
        </p:nvGrpSpPr>
        <p:grpSpPr>
          <a:xfrm>
            <a:off x="4516865" y="3782626"/>
            <a:ext cx="2162287" cy="502878"/>
            <a:chOff x="4516865" y="3782626"/>
            <a:chExt cx="2162287" cy="502878"/>
          </a:xfrm>
        </p:grpSpPr>
        <p:sp>
          <p:nvSpPr>
            <p:cNvPr id="105" name="テキスト ボックス 104"/>
            <p:cNvSpPr txBox="1"/>
            <p:nvPr/>
          </p:nvSpPr>
          <p:spPr>
            <a:xfrm>
              <a:off x="5340324" y="3899450"/>
              <a:ext cx="1338828" cy="386054"/>
            </a:xfrm>
            <a:prstGeom prst="rect">
              <a:avLst/>
            </a:prstGeom>
            <a:noFill/>
          </p:spPr>
          <p:txBody>
            <a:bodyPr wrap="none" tIns="108000" bIns="0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C00000"/>
                  </a:solidFill>
                </a:rPr>
                <a:t>妥当性確認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6" name="直線コネクタ 105"/>
            <p:cNvCxnSpPr>
              <a:endCxn id="105" idx="1"/>
            </p:cNvCxnSpPr>
            <p:nvPr/>
          </p:nvCxnSpPr>
          <p:spPr bwMode="auto">
            <a:xfrm>
              <a:off x="4516865" y="3782626"/>
              <a:ext cx="823459" cy="309851"/>
            </a:xfrm>
            <a:prstGeom prst="line">
              <a:avLst/>
            </a:prstGeom>
            <a:solidFill>
              <a:schemeClr val="bg1"/>
            </a:solidFill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extLst/>
          </p:spPr>
        </p:cxnSp>
      </p:grpSp>
      <p:sp>
        <p:nvSpPr>
          <p:cNvPr id="104" name="左大かっこ 103"/>
          <p:cNvSpPr/>
          <p:nvPr/>
        </p:nvSpPr>
        <p:spPr bwMode="auto">
          <a:xfrm>
            <a:off x="3260315" y="4442319"/>
            <a:ext cx="107859" cy="324000"/>
          </a:xfrm>
          <a:prstGeom prst="leftBracke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2160441" y="444231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</a:rPr>
              <a:t>システム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843"/>
            <a:ext cx="9144000" cy="10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3" grpId="0" animBg="1"/>
      <p:bldP spid="4" grpId="0" animBg="1"/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smtClean="0"/>
              <a:t>ITA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パラメータの履歴管理</a:t>
            </a:r>
            <a:endParaRPr kumimoji="1" lang="ja-JP" altLang="en-US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71290"/>
              </p:ext>
            </p:extLst>
          </p:nvPr>
        </p:nvGraphicFramePr>
        <p:xfrm>
          <a:off x="191133" y="1978025"/>
          <a:ext cx="4518026" cy="1677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42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ホスト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オペレーション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パラメータ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設計日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日時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作業名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12/20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クリスマス対応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2048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10/1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10/9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増設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9/3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システムリリース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7/7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12/20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クリスマス対応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10/1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10/9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増設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4" name="表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2727"/>
              </p:ext>
            </p:extLst>
          </p:nvPr>
        </p:nvGraphicFramePr>
        <p:xfrm>
          <a:off x="6176806" y="2337485"/>
          <a:ext cx="2765426" cy="95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42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ホスト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パラメータ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設計日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右矢印 106"/>
          <p:cNvSpPr/>
          <p:nvPr/>
        </p:nvSpPr>
        <p:spPr bwMode="auto">
          <a:xfrm>
            <a:off x="4825514" y="2529449"/>
            <a:ext cx="1244598" cy="584586"/>
          </a:xfrm>
          <a:prstGeom prst="rightArrow">
            <a:avLst>
              <a:gd name="adj1" fmla="val 50000"/>
              <a:gd name="adj2" fmla="val 43483"/>
            </a:avLst>
          </a:prstGeom>
          <a:gradFill>
            <a:gsLst>
              <a:gs pos="0">
                <a:srgbClr val="002B62">
                  <a:lumMod val="90000"/>
                  <a:lumOff val="10000"/>
                </a:srgbClr>
              </a:gs>
              <a:gs pos="82000">
                <a:srgbClr val="002B62">
                  <a:lumMod val="69000"/>
                  <a:lumOff val="31000"/>
                  <a:alpha val="76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39830" y="1836566"/>
            <a:ext cx="1372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今日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(</a:t>
            </a:r>
            <a:r>
              <a:rPr kumimoji="1" lang="en-US" altLang="ja-JP" sz="1400" b="1" u="sng" dirty="0" smtClean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</a:rPr>
              <a:t>10/9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)</a:t>
            </a: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で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パラメータを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抽出すると</a:t>
            </a:r>
            <a:endParaRPr kumimoji="1" lang="ja-JP" altLang="en-US" sz="1400" b="1" dirty="0">
              <a:solidFill>
                <a:srgbClr val="002B62"/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666" y="1651900"/>
            <a:ext cx="449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</a:rPr>
              <a:t>ITA</a:t>
            </a:r>
            <a:r>
              <a:rPr kumimoji="1" lang="ja-JP" altLang="en-US" b="1" dirty="0" smtClean="0">
                <a:solidFill>
                  <a:srgbClr val="002B62"/>
                </a:solidFill>
              </a:rPr>
              <a:t>の履歴管理機能つきパラメータシート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6197608" y="19508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2B62"/>
                </a:solidFill>
              </a:rPr>
              <a:t>本日の</a:t>
            </a:r>
            <a:r>
              <a:rPr lang="ja-JP" altLang="en-US" b="1" dirty="0" smtClean="0">
                <a:solidFill>
                  <a:srgbClr val="002B62"/>
                </a:solidFill>
              </a:rPr>
              <a:t>システムの</a:t>
            </a:r>
            <a:r>
              <a:rPr kumimoji="1" lang="ja-JP" altLang="en-US" b="1" dirty="0" smtClean="0">
                <a:solidFill>
                  <a:srgbClr val="002B62"/>
                </a:solidFill>
              </a:rPr>
              <a:t>期待値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6176805" y="4204005"/>
            <a:ext cx="2787257" cy="60249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+mj-ea"/>
                <a:ea typeface="+mj-ea"/>
              </a:rPr>
              <a:t>システム</a:t>
            </a:r>
            <a:endParaRPr kumimoji="1" lang="ja-JP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0" name="下矢印 109"/>
          <p:cNvSpPr/>
          <p:nvPr/>
        </p:nvSpPr>
        <p:spPr bwMode="auto">
          <a:xfrm>
            <a:off x="6518320" y="3366521"/>
            <a:ext cx="645173" cy="792000"/>
          </a:xfrm>
          <a:prstGeom prst="downArrow">
            <a:avLst>
              <a:gd name="adj1" fmla="val 50000"/>
              <a:gd name="adj2" fmla="val 33465"/>
            </a:avLst>
          </a:prstGeom>
          <a:gradFill>
            <a:gsLst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1" name="上下矢印 110"/>
          <p:cNvSpPr/>
          <p:nvPr/>
        </p:nvSpPr>
        <p:spPr bwMode="auto">
          <a:xfrm>
            <a:off x="7911184" y="3366521"/>
            <a:ext cx="645173" cy="792000"/>
          </a:xfrm>
          <a:prstGeom prst="upDownArrow">
            <a:avLst>
              <a:gd name="adj1" fmla="val 50000"/>
              <a:gd name="adj2" fmla="val 32637"/>
            </a:avLst>
          </a:prstGeom>
          <a:gradFill>
            <a:gsLst>
              <a:gs pos="1000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7598943" y="3617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  <a:effectLst>
                  <a:glow rad="177800">
                    <a:schemeClr val="bg1"/>
                  </a:glow>
                </a:effectLst>
              </a:rPr>
              <a:t>妥当性確認</a:t>
            </a:r>
            <a:endParaRPr kumimoji="1" lang="ja-JP" altLang="en-US" b="1" dirty="0">
              <a:solidFill>
                <a:srgbClr val="C00000"/>
              </a:solidFill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6049209" y="36173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  <a:effectLst>
                  <a:glow rad="177800">
                    <a:schemeClr val="bg1"/>
                  </a:glow>
                </a:effectLst>
              </a:rPr>
              <a:t>システム更改</a:t>
            </a:r>
            <a:endParaRPr kumimoji="1" lang="ja-JP" altLang="en-US" b="1" dirty="0">
              <a:solidFill>
                <a:srgbClr val="C00000"/>
              </a:solidFill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5" name="右中かっこ 14"/>
          <p:cNvSpPr/>
          <p:nvPr/>
        </p:nvSpPr>
        <p:spPr bwMode="auto">
          <a:xfrm rot="5400000">
            <a:off x="2223755" y="1727657"/>
            <a:ext cx="428629" cy="4517114"/>
          </a:xfrm>
          <a:prstGeom prst="rightBrace">
            <a:avLst>
              <a:gd name="adj1" fmla="val 39918"/>
              <a:gd name="adj2" fmla="val 50000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6852" y="4335031"/>
            <a:ext cx="3262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</a:rPr>
              <a:t>設計者は設計に集中できる</a:t>
            </a:r>
            <a:endParaRPr kumimoji="1" lang="ja-JP" altLang="en-US" sz="2000" b="1" dirty="0">
              <a:solidFill>
                <a:srgbClr val="002B62"/>
              </a:solidFill>
            </a:endParaRPr>
          </a:p>
        </p:txBody>
      </p:sp>
      <p:sp>
        <p:nvSpPr>
          <p:cNvPr id="117" name="右中かっこ 116"/>
          <p:cNvSpPr/>
          <p:nvPr/>
        </p:nvSpPr>
        <p:spPr bwMode="auto">
          <a:xfrm flipH="1">
            <a:off x="5809866" y="3194507"/>
            <a:ext cx="281729" cy="1272718"/>
          </a:xfrm>
          <a:prstGeom prst="rightBrace">
            <a:avLst>
              <a:gd name="adj1" fmla="val 17696"/>
              <a:gd name="adj2" fmla="val 50000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4803791" y="3450487"/>
            <a:ext cx="10823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2B62"/>
                </a:solidFill>
              </a:rPr>
              <a:t>運用者は</a:t>
            </a:r>
            <a:r>
              <a:rPr kumimoji="1" lang="en-US" altLang="ja-JP" sz="14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</a:rPr>
              <a:t>運用に</a:t>
            </a:r>
            <a:r>
              <a:rPr kumimoji="1" lang="en-US" altLang="ja-JP" sz="14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</a:rPr>
              <a:t>集中できる</a:t>
            </a:r>
            <a:endParaRPr kumimoji="1" lang="ja-JP" altLang="en-US" sz="1400" b="1" dirty="0">
              <a:solidFill>
                <a:srgbClr val="002B62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186509" y="2679449"/>
            <a:ext cx="4529306" cy="26281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186509" y="3395811"/>
            <a:ext cx="4529306" cy="26281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6176805" y="2813049"/>
            <a:ext cx="2763995" cy="2429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173776" y="3065681"/>
            <a:ext cx="2763995" cy="2429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116"/>
            <a:ext cx="9198144" cy="11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" grpId="0"/>
      <p:bldP spid="108" grpId="0"/>
      <p:bldP spid="109" grpId="0" animBg="1"/>
      <p:bldP spid="110" grpId="0" animBg="1"/>
      <p:bldP spid="111" grpId="0" animBg="1"/>
      <p:bldP spid="114" grpId="0"/>
      <p:bldP spid="116" grpId="0"/>
      <p:bldP spid="15" grpId="0" animBg="1"/>
      <p:bldP spid="16" grpId="0"/>
      <p:bldP spid="117" grpId="0" animBg="1"/>
      <p:bldP spid="118" grpId="0"/>
      <p:bldP spid="21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つまり、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で実現するプラットフォームの</a:t>
            </a:r>
            <a:r>
              <a:rPr lang="en-US" altLang="ja-JP" dirty="0" smtClean="0"/>
              <a:t>DevOps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17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方形/長方形 114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447241" y="3364589"/>
            <a:ext cx="3240000" cy="11227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手動構築・手動運用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8" name="正方形/長方形 117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grpSp>
        <p:nvGrpSpPr>
          <p:cNvPr id="125" name="グループ化 124"/>
          <p:cNvGrpSpPr>
            <a:grpSpLocks noChangeAspect="1"/>
          </p:cNvGrpSpPr>
          <p:nvPr/>
        </p:nvGrpSpPr>
        <p:grpSpPr bwMode="gray">
          <a:xfrm>
            <a:off x="2162807" y="3709113"/>
            <a:ext cx="1404047" cy="638327"/>
            <a:chOff x="2681287" y="-2319307"/>
            <a:chExt cx="5757862" cy="2617757"/>
          </a:xfrm>
        </p:grpSpPr>
        <p:sp>
          <p:nvSpPr>
            <p:cNvPr id="126" name="フリーフォーム 125"/>
            <p:cNvSpPr>
              <a:spLocks noChangeAspect="1"/>
            </p:cNvSpPr>
            <p:nvPr/>
          </p:nvSpPr>
          <p:spPr bwMode="gray">
            <a:xfrm>
              <a:off x="2681287" y="-2319307"/>
              <a:ext cx="5757862" cy="2617757"/>
            </a:xfrm>
            <a:custGeom>
              <a:avLst/>
              <a:gdLst>
                <a:gd name="connsiteX0" fmla="*/ 4010226 w 5757862"/>
                <a:gd name="connsiteY0" fmla="*/ 2033557 h 2617757"/>
                <a:gd name="connsiteX1" fmla="*/ 4343199 w 5757862"/>
                <a:gd name="connsiteY1" fmla="*/ 2033557 h 2617757"/>
                <a:gd name="connsiteX2" fmla="*/ 4547316 w 5757862"/>
                <a:gd name="connsiteY2" fmla="*/ 2090497 h 2617757"/>
                <a:gd name="connsiteX3" fmla="*/ 4581525 w 5757862"/>
                <a:gd name="connsiteY3" fmla="*/ 2147436 h 2617757"/>
                <a:gd name="connsiteX4" fmla="*/ 4581525 w 5757862"/>
                <a:gd name="connsiteY4" fmla="*/ 2598398 h 2617757"/>
                <a:gd name="connsiteX5" fmla="*/ 4562140 w 5757862"/>
                <a:gd name="connsiteY5" fmla="*/ 2617757 h 2617757"/>
                <a:gd name="connsiteX6" fmla="*/ 3791286 w 5757862"/>
                <a:gd name="connsiteY6" fmla="*/ 2617757 h 2617757"/>
                <a:gd name="connsiteX7" fmla="*/ 3771900 w 5757862"/>
                <a:gd name="connsiteY7" fmla="*/ 2598398 h 2617757"/>
                <a:gd name="connsiteX8" fmla="*/ 3771900 w 5757862"/>
                <a:gd name="connsiteY8" fmla="*/ 2147436 h 2617757"/>
                <a:gd name="connsiteX9" fmla="*/ 3806110 w 5757862"/>
                <a:gd name="connsiteY9" fmla="*/ 2090497 h 2617757"/>
                <a:gd name="connsiteX10" fmla="*/ 4010226 w 5757862"/>
                <a:gd name="connsiteY10" fmla="*/ 2033557 h 2617757"/>
                <a:gd name="connsiteX11" fmla="*/ 2708476 w 5757862"/>
                <a:gd name="connsiteY11" fmla="*/ 2033557 h 2617757"/>
                <a:gd name="connsiteX12" fmla="*/ 2709617 w 5757862"/>
                <a:gd name="connsiteY12" fmla="*/ 2033557 h 2617757"/>
                <a:gd name="connsiteX13" fmla="*/ 3041449 w 5757862"/>
                <a:gd name="connsiteY13" fmla="*/ 2033557 h 2617757"/>
                <a:gd name="connsiteX14" fmla="*/ 3246706 w 5757862"/>
                <a:gd name="connsiteY14" fmla="*/ 2090497 h 2617757"/>
                <a:gd name="connsiteX15" fmla="*/ 3279775 w 5757862"/>
                <a:gd name="connsiteY15" fmla="*/ 2147436 h 2617757"/>
                <a:gd name="connsiteX16" fmla="*/ 3279775 w 5757862"/>
                <a:gd name="connsiteY16" fmla="*/ 2598398 h 2617757"/>
                <a:gd name="connsiteX17" fmla="*/ 3260390 w 5757862"/>
                <a:gd name="connsiteY17" fmla="*/ 2617757 h 2617757"/>
                <a:gd name="connsiteX18" fmla="*/ 2490676 w 5757862"/>
                <a:gd name="connsiteY18" fmla="*/ 2617757 h 2617757"/>
                <a:gd name="connsiteX19" fmla="*/ 2470150 w 5757862"/>
                <a:gd name="connsiteY19" fmla="*/ 2598398 h 2617757"/>
                <a:gd name="connsiteX20" fmla="*/ 2470150 w 5757862"/>
                <a:gd name="connsiteY20" fmla="*/ 2147436 h 2617757"/>
                <a:gd name="connsiteX21" fmla="*/ 2504360 w 5757862"/>
                <a:gd name="connsiteY21" fmla="*/ 2090497 h 2617757"/>
                <a:gd name="connsiteX22" fmla="*/ 2708476 w 5757862"/>
                <a:gd name="connsiteY22" fmla="*/ 2033557 h 2617757"/>
                <a:gd name="connsiteX23" fmla="*/ 1407173 w 5757862"/>
                <a:gd name="connsiteY23" fmla="*/ 2033557 h 2617757"/>
                <a:gd name="connsiteX24" fmla="*/ 1408313 w 5757862"/>
                <a:gd name="connsiteY24" fmla="*/ 2033557 h 2617757"/>
                <a:gd name="connsiteX25" fmla="*/ 1740146 w 5757862"/>
                <a:gd name="connsiteY25" fmla="*/ 2033557 h 2617757"/>
                <a:gd name="connsiteX26" fmla="*/ 1945403 w 5757862"/>
                <a:gd name="connsiteY26" fmla="*/ 2090497 h 2617757"/>
                <a:gd name="connsiteX27" fmla="*/ 1979612 w 5757862"/>
                <a:gd name="connsiteY27" fmla="*/ 2147436 h 2617757"/>
                <a:gd name="connsiteX28" fmla="*/ 1979612 w 5757862"/>
                <a:gd name="connsiteY28" fmla="*/ 2598398 h 2617757"/>
                <a:gd name="connsiteX29" fmla="*/ 1959087 w 5757862"/>
                <a:gd name="connsiteY29" fmla="*/ 2617757 h 2617757"/>
                <a:gd name="connsiteX30" fmla="*/ 1189373 w 5757862"/>
                <a:gd name="connsiteY30" fmla="*/ 2617757 h 2617757"/>
                <a:gd name="connsiteX31" fmla="*/ 1169987 w 5757862"/>
                <a:gd name="connsiteY31" fmla="*/ 2598398 h 2617757"/>
                <a:gd name="connsiteX32" fmla="*/ 1169987 w 5757862"/>
                <a:gd name="connsiteY32" fmla="*/ 2147436 h 2617757"/>
                <a:gd name="connsiteX33" fmla="*/ 1203056 w 5757862"/>
                <a:gd name="connsiteY33" fmla="*/ 2090497 h 2617757"/>
                <a:gd name="connsiteX34" fmla="*/ 1407173 w 5757862"/>
                <a:gd name="connsiteY34" fmla="*/ 2033557 h 2617757"/>
                <a:gd name="connsiteX35" fmla="*/ 4174332 w 5757862"/>
                <a:gd name="connsiteY35" fmla="*/ 1536670 h 2617757"/>
                <a:gd name="connsiteX36" fmla="*/ 4341814 w 5757862"/>
                <a:gd name="connsiteY36" fmla="*/ 1753364 h 2617757"/>
                <a:gd name="connsiteX37" fmla="*/ 4174332 w 5757862"/>
                <a:gd name="connsiteY37" fmla="*/ 1970058 h 2617757"/>
                <a:gd name="connsiteX38" fmla="*/ 4006850 w 5757862"/>
                <a:gd name="connsiteY38" fmla="*/ 1753364 h 2617757"/>
                <a:gd name="connsiteX39" fmla="*/ 4174332 w 5757862"/>
                <a:gd name="connsiteY39" fmla="*/ 1536670 h 2617757"/>
                <a:gd name="connsiteX40" fmla="*/ 2872582 w 5757862"/>
                <a:gd name="connsiteY40" fmla="*/ 1536670 h 2617757"/>
                <a:gd name="connsiteX41" fmla="*/ 3040064 w 5757862"/>
                <a:gd name="connsiteY41" fmla="*/ 1753364 h 2617757"/>
                <a:gd name="connsiteX42" fmla="*/ 2872582 w 5757862"/>
                <a:gd name="connsiteY42" fmla="*/ 1970058 h 2617757"/>
                <a:gd name="connsiteX43" fmla="*/ 2705100 w 5757862"/>
                <a:gd name="connsiteY43" fmla="*/ 1753364 h 2617757"/>
                <a:gd name="connsiteX44" fmla="*/ 2872582 w 5757862"/>
                <a:gd name="connsiteY44" fmla="*/ 1536670 h 2617757"/>
                <a:gd name="connsiteX45" fmla="*/ 1570832 w 5757862"/>
                <a:gd name="connsiteY45" fmla="*/ 1536670 h 2617757"/>
                <a:gd name="connsiteX46" fmla="*/ 1738314 w 5757862"/>
                <a:gd name="connsiteY46" fmla="*/ 1753364 h 2617757"/>
                <a:gd name="connsiteX47" fmla="*/ 1570832 w 5757862"/>
                <a:gd name="connsiteY47" fmla="*/ 1970058 h 2617757"/>
                <a:gd name="connsiteX48" fmla="*/ 1403350 w 5757862"/>
                <a:gd name="connsiteY48" fmla="*/ 1753364 h 2617757"/>
                <a:gd name="connsiteX49" fmla="*/ 1570832 w 5757862"/>
                <a:gd name="connsiteY49" fmla="*/ 1536670 h 2617757"/>
                <a:gd name="connsiteX50" fmla="*/ 1922737 w 5757862"/>
                <a:gd name="connsiteY50" fmla="*/ 376207 h 2617757"/>
                <a:gd name="connsiteX51" fmla="*/ 3828330 w 5757862"/>
                <a:gd name="connsiteY51" fmla="*/ 376207 h 2617757"/>
                <a:gd name="connsiteX52" fmla="*/ 3867150 w 5757862"/>
                <a:gd name="connsiteY52" fmla="*/ 416081 h 2617757"/>
                <a:gd name="connsiteX53" fmla="*/ 3867150 w 5757862"/>
                <a:gd name="connsiteY53" fmla="*/ 1647609 h 2617757"/>
                <a:gd name="connsiteX54" fmla="*/ 3828330 w 5757862"/>
                <a:gd name="connsiteY54" fmla="*/ 1687483 h 2617757"/>
                <a:gd name="connsiteX55" fmla="*/ 3064494 w 5757862"/>
                <a:gd name="connsiteY55" fmla="*/ 1687483 h 2617757"/>
                <a:gd name="connsiteX56" fmla="*/ 2872679 w 5757862"/>
                <a:gd name="connsiteY56" fmla="*/ 1504064 h 2617757"/>
                <a:gd name="connsiteX57" fmla="*/ 2680864 w 5757862"/>
                <a:gd name="connsiteY57" fmla="*/ 1687483 h 2617757"/>
                <a:gd name="connsiteX58" fmla="*/ 1922737 w 5757862"/>
                <a:gd name="connsiteY58" fmla="*/ 1687483 h 2617757"/>
                <a:gd name="connsiteX59" fmla="*/ 1882775 w 5757862"/>
                <a:gd name="connsiteY59" fmla="*/ 1647609 h 2617757"/>
                <a:gd name="connsiteX60" fmla="*/ 1882775 w 5757862"/>
                <a:gd name="connsiteY60" fmla="*/ 416081 h 2617757"/>
                <a:gd name="connsiteX61" fmla="*/ 1922737 w 5757862"/>
                <a:gd name="connsiteY61" fmla="*/ 376207 h 2617757"/>
                <a:gd name="connsiteX62" fmla="*/ 37056 w 5757862"/>
                <a:gd name="connsiteY62" fmla="*/ 3080 h 2617757"/>
                <a:gd name="connsiteX63" fmla="*/ 60459 w 5757862"/>
                <a:gd name="connsiteY63" fmla="*/ 3187 h 2617757"/>
                <a:gd name="connsiteX64" fmla="*/ 1762429 w 5757862"/>
                <a:gd name="connsiteY64" fmla="*/ 369182 h 2617757"/>
                <a:gd name="connsiteX65" fmla="*/ 1787525 w 5757862"/>
                <a:gd name="connsiteY65" fmla="*/ 417069 h 2617757"/>
                <a:gd name="connsiteX66" fmla="*/ 1787525 w 5757862"/>
                <a:gd name="connsiteY66" fmla="*/ 1645031 h 2617757"/>
                <a:gd name="connsiteX67" fmla="*/ 1763570 w 5757862"/>
                <a:gd name="connsiteY67" fmla="*/ 1692918 h 2617757"/>
                <a:gd name="connsiteX68" fmla="*/ 1570786 w 5757862"/>
                <a:gd name="connsiteY68" fmla="*/ 1504790 h 2617757"/>
                <a:gd name="connsiteX69" fmla="*/ 1371158 w 5757862"/>
                <a:gd name="connsiteY69" fmla="*/ 1753347 h 2617757"/>
                <a:gd name="connsiteX70" fmla="*/ 1373440 w 5757862"/>
                <a:gd name="connsiteY70" fmla="*/ 1777291 h 2617757"/>
                <a:gd name="connsiteX71" fmla="*/ 60459 w 5757862"/>
                <a:gd name="connsiteY71" fmla="*/ 2060053 h 2617757"/>
                <a:gd name="connsiteX72" fmla="*/ 0 w 5757862"/>
                <a:gd name="connsiteY72" fmla="*/ 2005325 h 2617757"/>
                <a:gd name="connsiteX73" fmla="*/ 0 w 5757862"/>
                <a:gd name="connsiteY73" fmla="*/ 57915 h 2617757"/>
                <a:gd name="connsiteX74" fmla="*/ 37056 w 5757862"/>
                <a:gd name="connsiteY74" fmla="*/ 3080 h 2617757"/>
                <a:gd name="connsiteX75" fmla="*/ 5720312 w 5757862"/>
                <a:gd name="connsiteY75" fmla="*/ 1080 h 2617757"/>
                <a:gd name="connsiteX76" fmla="*/ 5757862 w 5757862"/>
                <a:gd name="connsiteY76" fmla="*/ 50602 h 2617757"/>
                <a:gd name="connsiteX77" fmla="*/ 5757862 w 5757862"/>
                <a:gd name="connsiteY77" fmla="*/ 2013087 h 2617757"/>
                <a:gd name="connsiteX78" fmla="*/ 5696241 w 5757862"/>
                <a:gd name="connsiteY78" fmla="*/ 2063232 h 2617757"/>
                <a:gd name="connsiteX79" fmla="*/ 4372516 w 5757862"/>
                <a:gd name="connsiteY79" fmla="*/ 1776039 h 2617757"/>
                <a:gd name="connsiteX80" fmla="*/ 4374798 w 5757862"/>
                <a:gd name="connsiteY80" fmla="*/ 1753246 h 2617757"/>
                <a:gd name="connsiteX81" fmla="*/ 4175098 w 5757862"/>
                <a:gd name="connsiteY81" fmla="*/ 1504801 h 2617757"/>
                <a:gd name="connsiteX82" fmla="*/ 3983387 w 5757862"/>
                <a:gd name="connsiteY82" fmla="*/ 1688286 h 2617757"/>
                <a:gd name="connsiteX83" fmla="*/ 3963987 w 5757862"/>
                <a:gd name="connsiteY83" fmla="*/ 1648398 h 2617757"/>
                <a:gd name="connsiteX84" fmla="*/ 3963987 w 5757862"/>
                <a:gd name="connsiteY84" fmla="*/ 416431 h 2617757"/>
                <a:gd name="connsiteX85" fmla="*/ 3989092 w 5757862"/>
                <a:gd name="connsiteY85" fmla="*/ 370845 h 2617757"/>
                <a:gd name="connsiteX86" fmla="*/ 5696241 w 5757862"/>
                <a:gd name="connsiteY86" fmla="*/ 1597 h 2617757"/>
                <a:gd name="connsiteX87" fmla="*/ 5720312 w 5757862"/>
                <a:gd name="connsiteY87" fmla="*/ 1080 h 261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757862" h="2617757">
                  <a:moveTo>
                    <a:pt x="4010226" y="2033557"/>
                  </a:moveTo>
                  <a:cubicBezTo>
                    <a:pt x="4010226" y="2033557"/>
                    <a:pt x="4010226" y="2033557"/>
                    <a:pt x="4343199" y="2033557"/>
                  </a:cubicBezTo>
                  <a:cubicBezTo>
                    <a:pt x="4343199" y="2033557"/>
                    <a:pt x="4533632" y="2085941"/>
                    <a:pt x="4547316" y="2090497"/>
                  </a:cubicBezTo>
                  <a:cubicBezTo>
                    <a:pt x="4581525" y="2099607"/>
                    <a:pt x="4581525" y="2115550"/>
                    <a:pt x="4581525" y="2147436"/>
                  </a:cubicBezTo>
                  <a:cubicBezTo>
                    <a:pt x="4581525" y="2147436"/>
                    <a:pt x="4581525" y="2147436"/>
                    <a:pt x="4581525" y="2598398"/>
                  </a:cubicBezTo>
                  <a:cubicBezTo>
                    <a:pt x="4581525" y="2608647"/>
                    <a:pt x="4572403" y="2617757"/>
                    <a:pt x="4562140" y="2617757"/>
                  </a:cubicBezTo>
                  <a:cubicBezTo>
                    <a:pt x="4562140" y="2617757"/>
                    <a:pt x="4562140" y="2617757"/>
                    <a:pt x="3791286" y="2617757"/>
                  </a:cubicBezTo>
                  <a:cubicBezTo>
                    <a:pt x="3781023" y="2617757"/>
                    <a:pt x="3771900" y="2608647"/>
                    <a:pt x="3771900" y="2598398"/>
                  </a:cubicBezTo>
                  <a:cubicBezTo>
                    <a:pt x="3771900" y="2598398"/>
                    <a:pt x="3771900" y="2598398"/>
                    <a:pt x="3771900" y="2147436"/>
                  </a:cubicBezTo>
                  <a:cubicBezTo>
                    <a:pt x="3771900" y="2115550"/>
                    <a:pt x="3773041" y="2099607"/>
                    <a:pt x="3806110" y="2090497"/>
                  </a:cubicBezTo>
                  <a:cubicBezTo>
                    <a:pt x="3819794" y="2085941"/>
                    <a:pt x="3998823" y="2036973"/>
                    <a:pt x="4010226" y="2033557"/>
                  </a:cubicBezTo>
                  <a:close/>
                  <a:moveTo>
                    <a:pt x="2708476" y="2033557"/>
                  </a:moveTo>
                  <a:cubicBezTo>
                    <a:pt x="2708476" y="2033557"/>
                    <a:pt x="2708476" y="2033557"/>
                    <a:pt x="2709617" y="2033557"/>
                  </a:cubicBezTo>
                  <a:cubicBezTo>
                    <a:pt x="2709617" y="2033557"/>
                    <a:pt x="2709617" y="2033557"/>
                    <a:pt x="3041449" y="2033557"/>
                  </a:cubicBezTo>
                  <a:cubicBezTo>
                    <a:pt x="3041449" y="2033557"/>
                    <a:pt x="3231882" y="2085941"/>
                    <a:pt x="3246706" y="2090497"/>
                  </a:cubicBezTo>
                  <a:cubicBezTo>
                    <a:pt x="3279775" y="2099607"/>
                    <a:pt x="3279775" y="2115550"/>
                    <a:pt x="3279775" y="2147436"/>
                  </a:cubicBezTo>
                  <a:cubicBezTo>
                    <a:pt x="3279775" y="2147436"/>
                    <a:pt x="3279775" y="2147436"/>
                    <a:pt x="3279775" y="2598398"/>
                  </a:cubicBezTo>
                  <a:cubicBezTo>
                    <a:pt x="3279775" y="2608647"/>
                    <a:pt x="3271793" y="2617757"/>
                    <a:pt x="3260390" y="2617757"/>
                  </a:cubicBezTo>
                  <a:cubicBezTo>
                    <a:pt x="3260390" y="2617757"/>
                    <a:pt x="3260390" y="2617757"/>
                    <a:pt x="2490676" y="2617757"/>
                  </a:cubicBezTo>
                  <a:cubicBezTo>
                    <a:pt x="2479273" y="2617757"/>
                    <a:pt x="2470150" y="2608647"/>
                    <a:pt x="2470150" y="2598398"/>
                  </a:cubicBezTo>
                  <a:cubicBezTo>
                    <a:pt x="2470150" y="2598398"/>
                    <a:pt x="2470150" y="2598398"/>
                    <a:pt x="2470150" y="2147436"/>
                  </a:cubicBezTo>
                  <a:cubicBezTo>
                    <a:pt x="2470150" y="2115550"/>
                    <a:pt x="2471291" y="2099607"/>
                    <a:pt x="2504360" y="2090497"/>
                  </a:cubicBezTo>
                  <a:cubicBezTo>
                    <a:pt x="2518044" y="2085941"/>
                    <a:pt x="2698214" y="2036973"/>
                    <a:pt x="2708476" y="2033557"/>
                  </a:cubicBezTo>
                  <a:close/>
                  <a:moveTo>
                    <a:pt x="1407173" y="2033557"/>
                  </a:moveTo>
                  <a:cubicBezTo>
                    <a:pt x="1407173" y="2033557"/>
                    <a:pt x="1407173" y="2033557"/>
                    <a:pt x="1408313" y="2033557"/>
                  </a:cubicBezTo>
                  <a:cubicBezTo>
                    <a:pt x="1408313" y="2033557"/>
                    <a:pt x="1408313" y="2033557"/>
                    <a:pt x="1740146" y="2033557"/>
                  </a:cubicBezTo>
                  <a:cubicBezTo>
                    <a:pt x="1740146" y="2033557"/>
                    <a:pt x="1931719" y="2085941"/>
                    <a:pt x="1945403" y="2090497"/>
                  </a:cubicBezTo>
                  <a:cubicBezTo>
                    <a:pt x="1978472" y="2099607"/>
                    <a:pt x="1979612" y="2115550"/>
                    <a:pt x="1979612" y="2147436"/>
                  </a:cubicBezTo>
                  <a:cubicBezTo>
                    <a:pt x="1979612" y="2147436"/>
                    <a:pt x="1979612" y="2147436"/>
                    <a:pt x="1979612" y="2598398"/>
                  </a:cubicBezTo>
                  <a:cubicBezTo>
                    <a:pt x="1979612" y="2608647"/>
                    <a:pt x="1970490" y="2617757"/>
                    <a:pt x="1959087" y="2617757"/>
                  </a:cubicBezTo>
                  <a:cubicBezTo>
                    <a:pt x="1959087" y="2617757"/>
                    <a:pt x="1959087" y="2617757"/>
                    <a:pt x="1189373" y="2617757"/>
                  </a:cubicBezTo>
                  <a:cubicBezTo>
                    <a:pt x="1177969" y="2617757"/>
                    <a:pt x="1169987" y="2608647"/>
                    <a:pt x="1169987" y="2598398"/>
                  </a:cubicBezTo>
                  <a:cubicBezTo>
                    <a:pt x="1169987" y="2598398"/>
                    <a:pt x="1169987" y="2598398"/>
                    <a:pt x="1169987" y="2147436"/>
                  </a:cubicBezTo>
                  <a:cubicBezTo>
                    <a:pt x="1169987" y="2115550"/>
                    <a:pt x="1169987" y="2099607"/>
                    <a:pt x="1203056" y="2090497"/>
                  </a:cubicBezTo>
                  <a:cubicBezTo>
                    <a:pt x="1216740" y="2085941"/>
                    <a:pt x="1396910" y="2036973"/>
                    <a:pt x="1407173" y="2033557"/>
                  </a:cubicBezTo>
                  <a:close/>
                  <a:moveTo>
                    <a:pt x="4174332" y="1536670"/>
                  </a:moveTo>
                  <a:cubicBezTo>
                    <a:pt x="4266830" y="1536670"/>
                    <a:pt x="4341814" y="1633687"/>
                    <a:pt x="4341814" y="1753364"/>
                  </a:cubicBezTo>
                  <a:cubicBezTo>
                    <a:pt x="4341814" y="1873041"/>
                    <a:pt x="4266830" y="1970058"/>
                    <a:pt x="4174332" y="1970058"/>
                  </a:cubicBezTo>
                  <a:cubicBezTo>
                    <a:pt x="4081834" y="1970058"/>
                    <a:pt x="4006850" y="1873041"/>
                    <a:pt x="4006850" y="1753364"/>
                  </a:cubicBezTo>
                  <a:cubicBezTo>
                    <a:pt x="4006850" y="1633687"/>
                    <a:pt x="4081834" y="1536670"/>
                    <a:pt x="4174332" y="1536670"/>
                  </a:cubicBezTo>
                  <a:close/>
                  <a:moveTo>
                    <a:pt x="2872582" y="1536670"/>
                  </a:moveTo>
                  <a:cubicBezTo>
                    <a:pt x="2965080" y="1536670"/>
                    <a:pt x="3040064" y="1633687"/>
                    <a:pt x="3040064" y="1753364"/>
                  </a:cubicBezTo>
                  <a:cubicBezTo>
                    <a:pt x="3040064" y="1873041"/>
                    <a:pt x="2965080" y="1970058"/>
                    <a:pt x="2872582" y="1970058"/>
                  </a:cubicBezTo>
                  <a:cubicBezTo>
                    <a:pt x="2780084" y="1970058"/>
                    <a:pt x="2705100" y="1873041"/>
                    <a:pt x="2705100" y="1753364"/>
                  </a:cubicBezTo>
                  <a:cubicBezTo>
                    <a:pt x="2705100" y="1633687"/>
                    <a:pt x="2780084" y="1536670"/>
                    <a:pt x="2872582" y="1536670"/>
                  </a:cubicBezTo>
                  <a:close/>
                  <a:moveTo>
                    <a:pt x="1570832" y="1536670"/>
                  </a:moveTo>
                  <a:cubicBezTo>
                    <a:pt x="1663330" y="1536670"/>
                    <a:pt x="1738314" y="1633687"/>
                    <a:pt x="1738314" y="1753364"/>
                  </a:cubicBezTo>
                  <a:cubicBezTo>
                    <a:pt x="1738314" y="1873041"/>
                    <a:pt x="1663330" y="1970058"/>
                    <a:pt x="1570832" y="1970058"/>
                  </a:cubicBezTo>
                  <a:cubicBezTo>
                    <a:pt x="1478334" y="1970058"/>
                    <a:pt x="1403350" y="1873041"/>
                    <a:pt x="1403350" y="1753364"/>
                  </a:cubicBezTo>
                  <a:cubicBezTo>
                    <a:pt x="1403350" y="1633687"/>
                    <a:pt x="1478334" y="1536670"/>
                    <a:pt x="1570832" y="1536670"/>
                  </a:cubicBezTo>
                  <a:close/>
                  <a:moveTo>
                    <a:pt x="1922737" y="376207"/>
                  </a:moveTo>
                  <a:cubicBezTo>
                    <a:pt x="1922737" y="376207"/>
                    <a:pt x="1922737" y="376207"/>
                    <a:pt x="3828330" y="376207"/>
                  </a:cubicBezTo>
                  <a:cubicBezTo>
                    <a:pt x="3850024" y="376207"/>
                    <a:pt x="3867150" y="394435"/>
                    <a:pt x="3867150" y="416081"/>
                  </a:cubicBezTo>
                  <a:cubicBezTo>
                    <a:pt x="3867150" y="416081"/>
                    <a:pt x="3867150" y="416081"/>
                    <a:pt x="3867150" y="1647609"/>
                  </a:cubicBezTo>
                  <a:cubicBezTo>
                    <a:pt x="3867150" y="1669255"/>
                    <a:pt x="3850024" y="1687483"/>
                    <a:pt x="3828330" y="1687483"/>
                  </a:cubicBezTo>
                  <a:cubicBezTo>
                    <a:pt x="3828330" y="1687483"/>
                    <a:pt x="3828330" y="1687483"/>
                    <a:pt x="3064494" y="1687483"/>
                  </a:cubicBezTo>
                  <a:cubicBezTo>
                    <a:pt x="3041659" y="1582672"/>
                    <a:pt x="2964020" y="1504064"/>
                    <a:pt x="2872679" y="1504064"/>
                  </a:cubicBezTo>
                  <a:cubicBezTo>
                    <a:pt x="2781339" y="1504064"/>
                    <a:pt x="2703699" y="1582672"/>
                    <a:pt x="2680864" y="1687483"/>
                  </a:cubicBezTo>
                  <a:cubicBezTo>
                    <a:pt x="2680864" y="1687483"/>
                    <a:pt x="2680864" y="1687483"/>
                    <a:pt x="1922737" y="1687483"/>
                  </a:cubicBezTo>
                  <a:cubicBezTo>
                    <a:pt x="1901043" y="1687483"/>
                    <a:pt x="1882775" y="1669255"/>
                    <a:pt x="1882775" y="1647609"/>
                  </a:cubicBezTo>
                  <a:cubicBezTo>
                    <a:pt x="1882775" y="1647609"/>
                    <a:pt x="1882775" y="1647609"/>
                    <a:pt x="1882775" y="416081"/>
                  </a:cubicBezTo>
                  <a:cubicBezTo>
                    <a:pt x="1882775" y="394435"/>
                    <a:pt x="1901043" y="376207"/>
                    <a:pt x="1922737" y="376207"/>
                  </a:cubicBezTo>
                  <a:close/>
                  <a:moveTo>
                    <a:pt x="37056" y="3080"/>
                  </a:moveTo>
                  <a:cubicBezTo>
                    <a:pt x="44275" y="1263"/>
                    <a:pt x="52189" y="1192"/>
                    <a:pt x="60459" y="3187"/>
                  </a:cubicBezTo>
                  <a:cubicBezTo>
                    <a:pt x="60459" y="3187"/>
                    <a:pt x="60459" y="3187"/>
                    <a:pt x="1762429" y="369182"/>
                  </a:cubicBezTo>
                  <a:cubicBezTo>
                    <a:pt x="1776118" y="372602"/>
                    <a:pt x="1787525" y="394265"/>
                    <a:pt x="1787525" y="417069"/>
                  </a:cubicBezTo>
                  <a:cubicBezTo>
                    <a:pt x="1787525" y="417069"/>
                    <a:pt x="1787525" y="417069"/>
                    <a:pt x="1787525" y="1645031"/>
                  </a:cubicBezTo>
                  <a:cubicBezTo>
                    <a:pt x="1787525" y="1667835"/>
                    <a:pt x="1777259" y="1688358"/>
                    <a:pt x="1763570" y="1692918"/>
                  </a:cubicBezTo>
                  <a:cubicBezTo>
                    <a:pt x="1741896" y="1584602"/>
                    <a:pt x="1664326" y="1504790"/>
                    <a:pt x="1570786" y="1504790"/>
                  </a:cubicBezTo>
                  <a:cubicBezTo>
                    <a:pt x="1461276" y="1504790"/>
                    <a:pt x="1371158" y="1616527"/>
                    <a:pt x="1371158" y="1753347"/>
                  </a:cubicBezTo>
                  <a:cubicBezTo>
                    <a:pt x="1371158" y="1761329"/>
                    <a:pt x="1372299" y="1769310"/>
                    <a:pt x="1373440" y="1777291"/>
                  </a:cubicBezTo>
                  <a:cubicBezTo>
                    <a:pt x="1373440" y="1777291"/>
                    <a:pt x="1373440" y="1777291"/>
                    <a:pt x="60459" y="2060053"/>
                  </a:cubicBezTo>
                  <a:cubicBezTo>
                    <a:pt x="27378" y="2066894"/>
                    <a:pt x="0" y="2042951"/>
                    <a:pt x="0" y="2005325"/>
                  </a:cubicBezTo>
                  <a:cubicBezTo>
                    <a:pt x="0" y="2005325"/>
                    <a:pt x="0" y="2005325"/>
                    <a:pt x="0" y="57915"/>
                  </a:cubicBezTo>
                  <a:cubicBezTo>
                    <a:pt x="0" y="29696"/>
                    <a:pt x="15400" y="8532"/>
                    <a:pt x="37056" y="3080"/>
                  </a:cubicBezTo>
                  <a:close/>
                  <a:moveTo>
                    <a:pt x="5720312" y="1080"/>
                  </a:moveTo>
                  <a:cubicBezTo>
                    <a:pt x="5742457" y="5728"/>
                    <a:pt x="5757862" y="24960"/>
                    <a:pt x="5757862" y="50602"/>
                  </a:cubicBezTo>
                  <a:cubicBezTo>
                    <a:pt x="5757862" y="50602"/>
                    <a:pt x="5757862" y="50602"/>
                    <a:pt x="5757862" y="2013087"/>
                  </a:cubicBezTo>
                  <a:cubicBezTo>
                    <a:pt x="5757862" y="2048416"/>
                    <a:pt x="5730475" y="2070070"/>
                    <a:pt x="5696241" y="2063232"/>
                  </a:cubicBezTo>
                  <a:cubicBezTo>
                    <a:pt x="5696241" y="2063232"/>
                    <a:pt x="5696241" y="2063232"/>
                    <a:pt x="4372516" y="1776039"/>
                  </a:cubicBezTo>
                  <a:cubicBezTo>
                    <a:pt x="4373657" y="1769201"/>
                    <a:pt x="4374798" y="1761224"/>
                    <a:pt x="4374798" y="1753246"/>
                  </a:cubicBezTo>
                  <a:cubicBezTo>
                    <a:pt x="4374798" y="1616487"/>
                    <a:pt x="4284648" y="1504801"/>
                    <a:pt x="4175098" y="1504801"/>
                  </a:cubicBezTo>
                  <a:cubicBezTo>
                    <a:pt x="4082666" y="1504801"/>
                    <a:pt x="4006209" y="1583437"/>
                    <a:pt x="3983387" y="1688286"/>
                  </a:cubicBezTo>
                  <a:cubicBezTo>
                    <a:pt x="3971975" y="1681448"/>
                    <a:pt x="3963987" y="1666632"/>
                    <a:pt x="3963987" y="1648398"/>
                  </a:cubicBezTo>
                  <a:cubicBezTo>
                    <a:pt x="3963987" y="1648398"/>
                    <a:pt x="3963987" y="1648398"/>
                    <a:pt x="3963987" y="416431"/>
                  </a:cubicBezTo>
                  <a:cubicBezTo>
                    <a:pt x="3963987" y="394778"/>
                    <a:pt x="3975399" y="374264"/>
                    <a:pt x="3989092" y="370845"/>
                  </a:cubicBezTo>
                  <a:cubicBezTo>
                    <a:pt x="3989092" y="370845"/>
                    <a:pt x="3989092" y="370845"/>
                    <a:pt x="5696241" y="1597"/>
                  </a:cubicBezTo>
                  <a:cubicBezTo>
                    <a:pt x="5704799" y="-398"/>
                    <a:pt x="5712930" y="-469"/>
                    <a:pt x="5720312" y="10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dirty="0"/>
            </a:p>
          </p:txBody>
        </p:sp>
        <p:sp>
          <p:nvSpPr>
            <p:cNvPr id="127" name="フリーフォーム 126"/>
            <p:cNvSpPr>
              <a:spLocks noChangeAspect="1"/>
            </p:cNvSpPr>
            <p:nvPr/>
          </p:nvSpPr>
          <p:spPr bwMode="gray">
            <a:xfrm>
              <a:off x="2873375" y="-1978025"/>
              <a:ext cx="5392738" cy="1263650"/>
            </a:xfrm>
            <a:custGeom>
              <a:avLst/>
              <a:gdLst>
                <a:gd name="connsiteX0" fmla="*/ 4840288 w 5392738"/>
                <a:gd name="connsiteY0" fmla="*/ 1079500 h 1263650"/>
                <a:gd name="connsiteX1" fmla="*/ 5392738 w 5392738"/>
                <a:gd name="connsiteY1" fmla="*/ 1131888 h 1263650"/>
                <a:gd name="connsiteX2" fmla="*/ 5392738 w 5392738"/>
                <a:gd name="connsiteY2" fmla="*/ 1263650 h 1263650"/>
                <a:gd name="connsiteX3" fmla="*/ 4840288 w 5392738"/>
                <a:gd name="connsiteY3" fmla="*/ 1195388 h 1263650"/>
                <a:gd name="connsiteX4" fmla="*/ 4094163 w 5392738"/>
                <a:gd name="connsiteY4" fmla="*/ 1008063 h 1263650"/>
                <a:gd name="connsiteX5" fmla="*/ 4805363 w 5392738"/>
                <a:gd name="connsiteY5" fmla="*/ 1074738 h 1263650"/>
                <a:gd name="connsiteX6" fmla="*/ 4805363 w 5392738"/>
                <a:gd name="connsiteY6" fmla="*/ 1190626 h 1263650"/>
                <a:gd name="connsiteX7" fmla="*/ 4094163 w 5392738"/>
                <a:gd name="connsiteY7" fmla="*/ 1103313 h 1263650"/>
                <a:gd name="connsiteX8" fmla="*/ 3848100 w 5392738"/>
                <a:gd name="connsiteY8" fmla="*/ 985838 h 1263650"/>
                <a:gd name="connsiteX9" fmla="*/ 4062413 w 5392738"/>
                <a:gd name="connsiteY9" fmla="*/ 1006476 h 1263650"/>
                <a:gd name="connsiteX10" fmla="*/ 4062413 w 5392738"/>
                <a:gd name="connsiteY10" fmla="*/ 1100138 h 1263650"/>
                <a:gd name="connsiteX11" fmla="*/ 3848100 w 5392738"/>
                <a:gd name="connsiteY11" fmla="*/ 1073151 h 1263650"/>
                <a:gd name="connsiteX12" fmla="*/ 4840288 w 5392738"/>
                <a:gd name="connsiteY12" fmla="*/ 909637 h 1263650"/>
                <a:gd name="connsiteX13" fmla="*/ 5392738 w 5392738"/>
                <a:gd name="connsiteY13" fmla="*/ 939800 h 1263650"/>
                <a:gd name="connsiteX14" fmla="*/ 5392738 w 5392738"/>
                <a:gd name="connsiteY14" fmla="*/ 1071562 h 1263650"/>
                <a:gd name="connsiteX15" fmla="*/ 4840288 w 5392738"/>
                <a:gd name="connsiteY15" fmla="*/ 1027112 h 1263650"/>
                <a:gd name="connsiteX16" fmla="*/ 4094163 w 5392738"/>
                <a:gd name="connsiteY16" fmla="*/ 869950 h 1263650"/>
                <a:gd name="connsiteX17" fmla="*/ 4805363 w 5392738"/>
                <a:gd name="connsiteY17" fmla="*/ 909638 h 1263650"/>
                <a:gd name="connsiteX18" fmla="*/ 4805363 w 5392738"/>
                <a:gd name="connsiteY18" fmla="*/ 1022350 h 1263650"/>
                <a:gd name="connsiteX19" fmla="*/ 4094163 w 5392738"/>
                <a:gd name="connsiteY19" fmla="*/ 965200 h 1263650"/>
                <a:gd name="connsiteX20" fmla="*/ 3848100 w 5392738"/>
                <a:gd name="connsiteY20" fmla="*/ 857250 h 1263650"/>
                <a:gd name="connsiteX21" fmla="*/ 4062413 w 5392738"/>
                <a:gd name="connsiteY21" fmla="*/ 869950 h 1263650"/>
                <a:gd name="connsiteX22" fmla="*/ 4062413 w 5392738"/>
                <a:gd name="connsiteY22" fmla="*/ 963613 h 1263650"/>
                <a:gd name="connsiteX23" fmla="*/ 3848100 w 5392738"/>
                <a:gd name="connsiteY23" fmla="*/ 946150 h 1263650"/>
                <a:gd name="connsiteX24" fmla="*/ 4840288 w 5392738"/>
                <a:gd name="connsiteY24" fmla="*/ 744537 h 1263650"/>
                <a:gd name="connsiteX25" fmla="*/ 5392738 w 5392738"/>
                <a:gd name="connsiteY25" fmla="*/ 752475 h 1263650"/>
                <a:gd name="connsiteX26" fmla="*/ 5392738 w 5392738"/>
                <a:gd name="connsiteY26" fmla="*/ 884237 h 1263650"/>
                <a:gd name="connsiteX27" fmla="*/ 4840288 w 5392738"/>
                <a:gd name="connsiteY27" fmla="*/ 860425 h 1263650"/>
                <a:gd name="connsiteX28" fmla="*/ 4094163 w 5392738"/>
                <a:gd name="connsiteY28" fmla="*/ 735012 h 1263650"/>
                <a:gd name="connsiteX29" fmla="*/ 4805363 w 5392738"/>
                <a:gd name="connsiteY29" fmla="*/ 744537 h 1263650"/>
                <a:gd name="connsiteX30" fmla="*/ 4805363 w 5392738"/>
                <a:gd name="connsiteY30" fmla="*/ 858837 h 1263650"/>
                <a:gd name="connsiteX31" fmla="*/ 4094163 w 5392738"/>
                <a:gd name="connsiteY31" fmla="*/ 828675 h 1263650"/>
                <a:gd name="connsiteX32" fmla="*/ 3848100 w 5392738"/>
                <a:gd name="connsiteY32" fmla="*/ 731837 h 1263650"/>
                <a:gd name="connsiteX33" fmla="*/ 4062413 w 5392738"/>
                <a:gd name="connsiteY33" fmla="*/ 735012 h 1263650"/>
                <a:gd name="connsiteX34" fmla="*/ 4062413 w 5392738"/>
                <a:gd name="connsiteY34" fmla="*/ 828675 h 1263650"/>
                <a:gd name="connsiteX35" fmla="*/ 3848100 w 5392738"/>
                <a:gd name="connsiteY35" fmla="*/ 820738 h 1263650"/>
                <a:gd name="connsiteX36" fmla="*/ 4062413 w 5392738"/>
                <a:gd name="connsiteY36" fmla="*/ 600075 h 1263650"/>
                <a:gd name="connsiteX37" fmla="*/ 4062413 w 5392738"/>
                <a:gd name="connsiteY37" fmla="*/ 695325 h 1263650"/>
                <a:gd name="connsiteX38" fmla="*/ 3848100 w 5392738"/>
                <a:gd name="connsiteY38" fmla="*/ 695325 h 1263650"/>
                <a:gd name="connsiteX39" fmla="*/ 3848100 w 5392738"/>
                <a:gd name="connsiteY39" fmla="*/ 606425 h 1263650"/>
                <a:gd name="connsiteX40" fmla="*/ 4805363 w 5392738"/>
                <a:gd name="connsiteY40" fmla="*/ 581025 h 1263650"/>
                <a:gd name="connsiteX41" fmla="*/ 4805363 w 5392738"/>
                <a:gd name="connsiteY41" fmla="*/ 695325 h 1263650"/>
                <a:gd name="connsiteX42" fmla="*/ 4094163 w 5392738"/>
                <a:gd name="connsiteY42" fmla="*/ 695325 h 1263650"/>
                <a:gd name="connsiteX43" fmla="*/ 4094163 w 5392738"/>
                <a:gd name="connsiteY43" fmla="*/ 600075 h 1263650"/>
                <a:gd name="connsiteX44" fmla="*/ 5392738 w 5392738"/>
                <a:gd name="connsiteY44" fmla="*/ 565150 h 1263650"/>
                <a:gd name="connsiteX45" fmla="*/ 5392738 w 5392738"/>
                <a:gd name="connsiteY45" fmla="*/ 695325 h 1263650"/>
                <a:gd name="connsiteX46" fmla="*/ 4840288 w 5392738"/>
                <a:gd name="connsiteY46" fmla="*/ 695325 h 1263650"/>
                <a:gd name="connsiteX47" fmla="*/ 4840288 w 5392738"/>
                <a:gd name="connsiteY47" fmla="*/ 579438 h 1263650"/>
                <a:gd name="connsiteX48" fmla="*/ 4062413 w 5392738"/>
                <a:gd name="connsiteY48" fmla="*/ 465137 h 1263650"/>
                <a:gd name="connsiteX49" fmla="*/ 4062413 w 5392738"/>
                <a:gd name="connsiteY49" fmla="*/ 560388 h 1263650"/>
                <a:gd name="connsiteX50" fmla="*/ 3848100 w 5392738"/>
                <a:gd name="connsiteY50" fmla="*/ 568325 h 1263650"/>
                <a:gd name="connsiteX51" fmla="*/ 3848100 w 5392738"/>
                <a:gd name="connsiteY51" fmla="*/ 481012 h 1263650"/>
                <a:gd name="connsiteX52" fmla="*/ 4805363 w 5392738"/>
                <a:gd name="connsiteY52" fmla="*/ 415925 h 1263650"/>
                <a:gd name="connsiteX53" fmla="*/ 4805363 w 5392738"/>
                <a:gd name="connsiteY53" fmla="*/ 531813 h 1263650"/>
                <a:gd name="connsiteX54" fmla="*/ 4094163 w 5392738"/>
                <a:gd name="connsiteY54" fmla="*/ 558800 h 1263650"/>
                <a:gd name="connsiteX55" fmla="*/ 4094163 w 5392738"/>
                <a:gd name="connsiteY55" fmla="*/ 465138 h 1263650"/>
                <a:gd name="connsiteX56" fmla="*/ 2316163 w 5392738"/>
                <a:gd name="connsiteY56" fmla="*/ 385762 h 1263650"/>
                <a:gd name="connsiteX57" fmla="*/ 2316163 w 5392738"/>
                <a:gd name="connsiteY57" fmla="*/ 730250 h 1263650"/>
                <a:gd name="connsiteX58" fmla="*/ 3051176 w 5392738"/>
                <a:gd name="connsiteY58" fmla="*/ 730250 h 1263650"/>
                <a:gd name="connsiteX59" fmla="*/ 3051176 w 5392738"/>
                <a:gd name="connsiteY59" fmla="*/ 385762 h 1263650"/>
                <a:gd name="connsiteX60" fmla="*/ 5392738 w 5392738"/>
                <a:gd name="connsiteY60" fmla="*/ 376237 h 1263650"/>
                <a:gd name="connsiteX61" fmla="*/ 5392738 w 5392738"/>
                <a:gd name="connsiteY61" fmla="*/ 508000 h 1263650"/>
                <a:gd name="connsiteX62" fmla="*/ 4840288 w 5392738"/>
                <a:gd name="connsiteY62" fmla="*/ 530225 h 1263650"/>
                <a:gd name="connsiteX63" fmla="*/ 4840288 w 5392738"/>
                <a:gd name="connsiteY63" fmla="*/ 414337 h 1263650"/>
                <a:gd name="connsiteX64" fmla="*/ 4062413 w 5392738"/>
                <a:gd name="connsiteY64" fmla="*/ 331787 h 1263650"/>
                <a:gd name="connsiteX65" fmla="*/ 4062413 w 5392738"/>
                <a:gd name="connsiteY65" fmla="*/ 425450 h 1263650"/>
                <a:gd name="connsiteX66" fmla="*/ 3848100 w 5392738"/>
                <a:gd name="connsiteY66" fmla="*/ 442912 h 1263650"/>
                <a:gd name="connsiteX67" fmla="*/ 3848100 w 5392738"/>
                <a:gd name="connsiteY67" fmla="*/ 355600 h 1263650"/>
                <a:gd name="connsiteX68" fmla="*/ 4805363 w 5392738"/>
                <a:gd name="connsiteY68" fmla="*/ 252412 h 1263650"/>
                <a:gd name="connsiteX69" fmla="*/ 4805363 w 5392738"/>
                <a:gd name="connsiteY69" fmla="*/ 368300 h 1263650"/>
                <a:gd name="connsiteX70" fmla="*/ 4094163 w 5392738"/>
                <a:gd name="connsiteY70" fmla="*/ 423862 h 1263650"/>
                <a:gd name="connsiteX71" fmla="*/ 4094163 w 5392738"/>
                <a:gd name="connsiteY71" fmla="*/ 328612 h 1263650"/>
                <a:gd name="connsiteX72" fmla="*/ 4062413 w 5392738"/>
                <a:gd name="connsiteY72" fmla="*/ 198437 h 1263650"/>
                <a:gd name="connsiteX73" fmla="*/ 4062413 w 5392738"/>
                <a:gd name="connsiteY73" fmla="*/ 290512 h 1263650"/>
                <a:gd name="connsiteX74" fmla="*/ 3848100 w 5392738"/>
                <a:gd name="connsiteY74" fmla="*/ 317500 h 1263650"/>
                <a:gd name="connsiteX75" fmla="*/ 3848100 w 5392738"/>
                <a:gd name="connsiteY75" fmla="*/ 228600 h 1263650"/>
                <a:gd name="connsiteX76" fmla="*/ 5392738 w 5392738"/>
                <a:gd name="connsiteY76" fmla="*/ 188912 h 1263650"/>
                <a:gd name="connsiteX77" fmla="*/ 5392738 w 5392738"/>
                <a:gd name="connsiteY77" fmla="*/ 320675 h 1263650"/>
                <a:gd name="connsiteX78" fmla="*/ 4840288 w 5392738"/>
                <a:gd name="connsiteY78" fmla="*/ 363537 h 1263650"/>
                <a:gd name="connsiteX79" fmla="*/ 4840288 w 5392738"/>
                <a:gd name="connsiteY79" fmla="*/ 249237 h 1263650"/>
                <a:gd name="connsiteX80" fmla="*/ 1784350 w 5392738"/>
                <a:gd name="connsiteY80" fmla="*/ 144462 h 1263650"/>
                <a:gd name="connsiteX81" fmla="*/ 3582988 w 5392738"/>
                <a:gd name="connsiteY81" fmla="*/ 144462 h 1263650"/>
                <a:gd name="connsiteX82" fmla="*/ 3074988 w 5392738"/>
                <a:gd name="connsiteY82" fmla="*/ 382587 h 1263650"/>
                <a:gd name="connsiteX83" fmla="*/ 3074988 w 5392738"/>
                <a:gd name="connsiteY83" fmla="*/ 735012 h 1263650"/>
                <a:gd name="connsiteX84" fmla="*/ 3582988 w 5392738"/>
                <a:gd name="connsiteY84" fmla="*/ 1084262 h 1263650"/>
                <a:gd name="connsiteX85" fmla="*/ 1784350 w 5392738"/>
                <a:gd name="connsiteY85" fmla="*/ 1084262 h 1263650"/>
                <a:gd name="connsiteX86" fmla="*/ 2290763 w 5392738"/>
                <a:gd name="connsiteY86" fmla="*/ 736600 h 1263650"/>
                <a:gd name="connsiteX87" fmla="*/ 2290763 w 5392738"/>
                <a:gd name="connsiteY87" fmla="*/ 382587 h 1263650"/>
                <a:gd name="connsiteX88" fmla="*/ 4805363 w 5392738"/>
                <a:gd name="connsiteY88" fmla="*/ 88900 h 1263650"/>
                <a:gd name="connsiteX89" fmla="*/ 4805363 w 5392738"/>
                <a:gd name="connsiteY89" fmla="*/ 203200 h 1263650"/>
                <a:gd name="connsiteX90" fmla="*/ 4094163 w 5392738"/>
                <a:gd name="connsiteY90" fmla="*/ 288925 h 1263650"/>
                <a:gd name="connsiteX91" fmla="*/ 4094163 w 5392738"/>
                <a:gd name="connsiteY91" fmla="*/ 193675 h 1263650"/>
                <a:gd name="connsiteX92" fmla="*/ 65034 w 5392738"/>
                <a:gd name="connsiteY92" fmla="*/ 61706 h 1263650"/>
                <a:gd name="connsiteX93" fmla="*/ 126645 w 5392738"/>
                <a:gd name="connsiteY93" fmla="*/ 132330 h 1263650"/>
                <a:gd name="connsiteX94" fmla="*/ 480336 w 5392738"/>
                <a:gd name="connsiteY94" fmla="*/ 175615 h 1263650"/>
                <a:gd name="connsiteX95" fmla="*/ 531679 w 5392738"/>
                <a:gd name="connsiteY95" fmla="*/ 125495 h 1263650"/>
                <a:gd name="connsiteX96" fmla="*/ 580739 w 5392738"/>
                <a:gd name="connsiteY96" fmla="*/ 188145 h 1263650"/>
                <a:gd name="connsiteX97" fmla="*/ 869397 w 5392738"/>
                <a:gd name="connsiteY97" fmla="*/ 222318 h 1263650"/>
                <a:gd name="connsiteX98" fmla="*/ 911612 w 5392738"/>
                <a:gd name="connsiteY98" fmla="*/ 177893 h 1263650"/>
                <a:gd name="connsiteX99" fmla="*/ 953827 w 5392738"/>
                <a:gd name="connsiteY99" fmla="*/ 245100 h 1263650"/>
                <a:gd name="connsiteX100" fmla="*/ 948122 w 5392738"/>
                <a:gd name="connsiteY100" fmla="*/ 272438 h 1263650"/>
                <a:gd name="connsiteX101" fmla="*/ 1208257 w 5392738"/>
                <a:gd name="connsiteY101" fmla="*/ 642641 h 1263650"/>
                <a:gd name="connsiteX102" fmla="*/ 1226512 w 5392738"/>
                <a:gd name="connsiteY102" fmla="*/ 633529 h 1263650"/>
                <a:gd name="connsiteX103" fmla="*/ 1260740 w 5392738"/>
                <a:gd name="connsiteY103" fmla="*/ 677953 h 1263650"/>
                <a:gd name="connsiteX104" fmla="*/ 1452418 w 5392738"/>
                <a:gd name="connsiteY104" fmla="*/ 677953 h 1263650"/>
                <a:gd name="connsiteX105" fmla="*/ 1482083 w 5392738"/>
                <a:gd name="connsiteY105" fmla="*/ 638085 h 1263650"/>
                <a:gd name="connsiteX106" fmla="*/ 1512888 w 5392738"/>
                <a:gd name="connsiteY106" fmla="*/ 690483 h 1263650"/>
                <a:gd name="connsiteX107" fmla="*/ 1482083 w 5392738"/>
                <a:gd name="connsiteY107" fmla="*/ 742881 h 1263650"/>
                <a:gd name="connsiteX108" fmla="*/ 1452418 w 5392738"/>
                <a:gd name="connsiteY108" fmla="*/ 701874 h 1263650"/>
                <a:gd name="connsiteX109" fmla="*/ 1260740 w 5392738"/>
                <a:gd name="connsiteY109" fmla="*/ 701874 h 1263650"/>
                <a:gd name="connsiteX110" fmla="*/ 1226512 w 5392738"/>
                <a:gd name="connsiteY110" fmla="*/ 746298 h 1263650"/>
                <a:gd name="connsiteX111" fmla="*/ 1208257 w 5392738"/>
                <a:gd name="connsiteY111" fmla="*/ 738325 h 1263650"/>
                <a:gd name="connsiteX112" fmla="*/ 948122 w 5392738"/>
                <a:gd name="connsiteY112" fmla="*/ 1108528 h 1263650"/>
                <a:gd name="connsiteX113" fmla="*/ 953827 w 5392738"/>
                <a:gd name="connsiteY113" fmla="*/ 1135867 h 1263650"/>
                <a:gd name="connsiteX114" fmla="*/ 911612 w 5392738"/>
                <a:gd name="connsiteY114" fmla="*/ 1201934 h 1263650"/>
                <a:gd name="connsiteX115" fmla="*/ 869397 w 5392738"/>
                <a:gd name="connsiteY115" fmla="*/ 1157509 h 1263650"/>
                <a:gd name="connsiteX116" fmla="*/ 580739 w 5392738"/>
                <a:gd name="connsiteY116" fmla="*/ 1192821 h 1263650"/>
                <a:gd name="connsiteX117" fmla="*/ 531679 w 5392738"/>
                <a:gd name="connsiteY117" fmla="*/ 1254332 h 1263650"/>
                <a:gd name="connsiteX118" fmla="*/ 478054 w 5392738"/>
                <a:gd name="connsiteY118" fmla="*/ 1192821 h 1263650"/>
                <a:gd name="connsiteX119" fmla="*/ 531679 w 5392738"/>
                <a:gd name="connsiteY119" fmla="*/ 1118780 h 1263650"/>
                <a:gd name="connsiteX120" fmla="*/ 580739 w 5392738"/>
                <a:gd name="connsiteY120" fmla="*/ 1168900 h 1263650"/>
                <a:gd name="connsiteX121" fmla="*/ 869397 w 5392738"/>
                <a:gd name="connsiteY121" fmla="*/ 1133588 h 1263650"/>
                <a:gd name="connsiteX122" fmla="*/ 911612 w 5392738"/>
                <a:gd name="connsiteY122" fmla="*/ 1078912 h 1263650"/>
                <a:gd name="connsiteX123" fmla="*/ 934431 w 5392738"/>
                <a:gd name="connsiteY123" fmla="*/ 1086886 h 1263650"/>
                <a:gd name="connsiteX124" fmla="*/ 1194566 w 5392738"/>
                <a:gd name="connsiteY124" fmla="*/ 715543 h 1263650"/>
                <a:gd name="connsiteX125" fmla="*/ 1192284 w 5392738"/>
                <a:gd name="connsiteY125" fmla="*/ 701874 h 1263650"/>
                <a:gd name="connsiteX126" fmla="*/ 951545 w 5392738"/>
                <a:gd name="connsiteY126" fmla="*/ 701874 h 1263650"/>
                <a:gd name="connsiteX127" fmla="*/ 911612 w 5392738"/>
                <a:gd name="connsiteY127" fmla="*/ 751994 h 1263650"/>
                <a:gd name="connsiteX128" fmla="*/ 869397 w 5392738"/>
                <a:gd name="connsiteY128" fmla="*/ 701874 h 1263650"/>
                <a:gd name="connsiteX129" fmla="*/ 580739 w 5392738"/>
                <a:gd name="connsiteY129" fmla="*/ 701874 h 1263650"/>
                <a:gd name="connsiteX130" fmla="*/ 531679 w 5392738"/>
                <a:gd name="connsiteY130" fmla="*/ 757689 h 1263650"/>
                <a:gd name="connsiteX131" fmla="*/ 480336 w 5392738"/>
                <a:gd name="connsiteY131" fmla="*/ 701874 h 1263650"/>
                <a:gd name="connsiteX132" fmla="*/ 126645 w 5392738"/>
                <a:gd name="connsiteY132" fmla="*/ 701874 h 1263650"/>
                <a:gd name="connsiteX133" fmla="*/ 65034 w 5392738"/>
                <a:gd name="connsiteY133" fmla="*/ 765663 h 1263650"/>
                <a:gd name="connsiteX134" fmla="*/ 0 w 5392738"/>
                <a:gd name="connsiteY134" fmla="*/ 690483 h 1263650"/>
                <a:gd name="connsiteX135" fmla="*/ 65034 w 5392738"/>
                <a:gd name="connsiteY135" fmla="*/ 614164 h 1263650"/>
                <a:gd name="connsiteX136" fmla="*/ 126645 w 5392738"/>
                <a:gd name="connsiteY136" fmla="*/ 677953 h 1263650"/>
                <a:gd name="connsiteX137" fmla="*/ 480336 w 5392738"/>
                <a:gd name="connsiteY137" fmla="*/ 677953 h 1263650"/>
                <a:gd name="connsiteX138" fmla="*/ 531679 w 5392738"/>
                <a:gd name="connsiteY138" fmla="*/ 622138 h 1263650"/>
                <a:gd name="connsiteX139" fmla="*/ 580739 w 5392738"/>
                <a:gd name="connsiteY139" fmla="*/ 677953 h 1263650"/>
                <a:gd name="connsiteX140" fmla="*/ 869397 w 5392738"/>
                <a:gd name="connsiteY140" fmla="*/ 677953 h 1263650"/>
                <a:gd name="connsiteX141" fmla="*/ 911612 w 5392738"/>
                <a:gd name="connsiteY141" fmla="*/ 628972 h 1263650"/>
                <a:gd name="connsiteX142" fmla="*/ 951545 w 5392738"/>
                <a:gd name="connsiteY142" fmla="*/ 677953 h 1263650"/>
                <a:gd name="connsiteX143" fmla="*/ 1192284 w 5392738"/>
                <a:gd name="connsiteY143" fmla="*/ 677953 h 1263650"/>
                <a:gd name="connsiteX144" fmla="*/ 1194566 w 5392738"/>
                <a:gd name="connsiteY144" fmla="*/ 665423 h 1263650"/>
                <a:gd name="connsiteX145" fmla="*/ 934431 w 5392738"/>
                <a:gd name="connsiteY145" fmla="*/ 292941 h 1263650"/>
                <a:gd name="connsiteX146" fmla="*/ 911612 w 5392738"/>
                <a:gd name="connsiteY146" fmla="*/ 300915 h 1263650"/>
                <a:gd name="connsiteX147" fmla="*/ 869397 w 5392738"/>
                <a:gd name="connsiteY147" fmla="*/ 246239 h 1263650"/>
                <a:gd name="connsiteX148" fmla="*/ 580739 w 5392738"/>
                <a:gd name="connsiteY148" fmla="*/ 212066 h 1263650"/>
                <a:gd name="connsiteX149" fmla="*/ 531679 w 5392738"/>
                <a:gd name="connsiteY149" fmla="*/ 262186 h 1263650"/>
                <a:gd name="connsiteX150" fmla="*/ 480336 w 5392738"/>
                <a:gd name="connsiteY150" fmla="*/ 199536 h 1263650"/>
                <a:gd name="connsiteX151" fmla="*/ 126645 w 5392738"/>
                <a:gd name="connsiteY151" fmla="*/ 157390 h 1263650"/>
                <a:gd name="connsiteX152" fmla="*/ 65034 w 5392738"/>
                <a:gd name="connsiteY152" fmla="*/ 213205 h 1263650"/>
                <a:gd name="connsiteX153" fmla="*/ 0 w 5392738"/>
                <a:gd name="connsiteY153" fmla="*/ 130052 h 1263650"/>
                <a:gd name="connsiteX154" fmla="*/ 65034 w 5392738"/>
                <a:gd name="connsiteY154" fmla="*/ 61706 h 1263650"/>
                <a:gd name="connsiteX155" fmla="*/ 5392738 w 5392738"/>
                <a:gd name="connsiteY155" fmla="*/ 0 h 1263650"/>
                <a:gd name="connsiteX156" fmla="*/ 5392738 w 5392738"/>
                <a:gd name="connsiteY156" fmla="*/ 133350 h 1263650"/>
                <a:gd name="connsiteX157" fmla="*/ 4840288 w 5392738"/>
                <a:gd name="connsiteY157" fmla="*/ 198438 h 1263650"/>
                <a:gd name="connsiteX158" fmla="*/ 4840288 w 5392738"/>
                <a:gd name="connsiteY158" fmla="*/ 8255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392738" h="1263650">
                  <a:moveTo>
                    <a:pt x="4840288" y="1079500"/>
                  </a:moveTo>
                  <a:lnTo>
                    <a:pt x="5392738" y="1131888"/>
                  </a:lnTo>
                  <a:lnTo>
                    <a:pt x="5392738" y="1263650"/>
                  </a:lnTo>
                  <a:lnTo>
                    <a:pt x="4840288" y="1195388"/>
                  </a:lnTo>
                  <a:close/>
                  <a:moveTo>
                    <a:pt x="4094163" y="1008063"/>
                  </a:moveTo>
                  <a:lnTo>
                    <a:pt x="4805363" y="1074738"/>
                  </a:lnTo>
                  <a:lnTo>
                    <a:pt x="4805363" y="1190626"/>
                  </a:lnTo>
                  <a:lnTo>
                    <a:pt x="4094163" y="1103313"/>
                  </a:lnTo>
                  <a:close/>
                  <a:moveTo>
                    <a:pt x="3848100" y="985838"/>
                  </a:moveTo>
                  <a:lnTo>
                    <a:pt x="4062413" y="1006476"/>
                  </a:lnTo>
                  <a:lnTo>
                    <a:pt x="4062413" y="1100138"/>
                  </a:lnTo>
                  <a:lnTo>
                    <a:pt x="3848100" y="1073151"/>
                  </a:lnTo>
                  <a:close/>
                  <a:moveTo>
                    <a:pt x="4840288" y="909637"/>
                  </a:moveTo>
                  <a:lnTo>
                    <a:pt x="5392738" y="939800"/>
                  </a:lnTo>
                  <a:lnTo>
                    <a:pt x="5392738" y="1071562"/>
                  </a:lnTo>
                  <a:lnTo>
                    <a:pt x="4840288" y="1027112"/>
                  </a:lnTo>
                  <a:close/>
                  <a:moveTo>
                    <a:pt x="4094163" y="869950"/>
                  </a:moveTo>
                  <a:lnTo>
                    <a:pt x="4805363" y="909638"/>
                  </a:lnTo>
                  <a:lnTo>
                    <a:pt x="4805363" y="1022350"/>
                  </a:lnTo>
                  <a:lnTo>
                    <a:pt x="4094163" y="965200"/>
                  </a:lnTo>
                  <a:close/>
                  <a:moveTo>
                    <a:pt x="3848100" y="857250"/>
                  </a:moveTo>
                  <a:lnTo>
                    <a:pt x="4062413" y="869950"/>
                  </a:lnTo>
                  <a:lnTo>
                    <a:pt x="4062413" y="963613"/>
                  </a:lnTo>
                  <a:lnTo>
                    <a:pt x="3848100" y="946150"/>
                  </a:lnTo>
                  <a:close/>
                  <a:moveTo>
                    <a:pt x="4840288" y="744537"/>
                  </a:moveTo>
                  <a:lnTo>
                    <a:pt x="5392738" y="752475"/>
                  </a:lnTo>
                  <a:lnTo>
                    <a:pt x="5392738" y="884237"/>
                  </a:lnTo>
                  <a:lnTo>
                    <a:pt x="4840288" y="860425"/>
                  </a:lnTo>
                  <a:close/>
                  <a:moveTo>
                    <a:pt x="4094163" y="735012"/>
                  </a:moveTo>
                  <a:lnTo>
                    <a:pt x="4805363" y="744537"/>
                  </a:lnTo>
                  <a:lnTo>
                    <a:pt x="4805363" y="858837"/>
                  </a:lnTo>
                  <a:lnTo>
                    <a:pt x="4094163" y="828675"/>
                  </a:lnTo>
                  <a:close/>
                  <a:moveTo>
                    <a:pt x="3848100" y="731837"/>
                  </a:moveTo>
                  <a:lnTo>
                    <a:pt x="4062413" y="735012"/>
                  </a:lnTo>
                  <a:lnTo>
                    <a:pt x="4062413" y="828675"/>
                  </a:lnTo>
                  <a:lnTo>
                    <a:pt x="3848100" y="820738"/>
                  </a:lnTo>
                  <a:close/>
                  <a:moveTo>
                    <a:pt x="4062413" y="600075"/>
                  </a:moveTo>
                  <a:lnTo>
                    <a:pt x="4062413" y="695325"/>
                  </a:lnTo>
                  <a:lnTo>
                    <a:pt x="3848100" y="695325"/>
                  </a:lnTo>
                  <a:lnTo>
                    <a:pt x="3848100" y="606425"/>
                  </a:lnTo>
                  <a:close/>
                  <a:moveTo>
                    <a:pt x="4805363" y="581025"/>
                  </a:moveTo>
                  <a:lnTo>
                    <a:pt x="4805363" y="695325"/>
                  </a:lnTo>
                  <a:lnTo>
                    <a:pt x="4094163" y="695325"/>
                  </a:lnTo>
                  <a:lnTo>
                    <a:pt x="4094163" y="600075"/>
                  </a:lnTo>
                  <a:close/>
                  <a:moveTo>
                    <a:pt x="5392738" y="565150"/>
                  </a:moveTo>
                  <a:lnTo>
                    <a:pt x="5392738" y="695325"/>
                  </a:lnTo>
                  <a:lnTo>
                    <a:pt x="4840288" y="695325"/>
                  </a:lnTo>
                  <a:lnTo>
                    <a:pt x="4840288" y="579438"/>
                  </a:lnTo>
                  <a:close/>
                  <a:moveTo>
                    <a:pt x="4062413" y="465137"/>
                  </a:moveTo>
                  <a:lnTo>
                    <a:pt x="4062413" y="560388"/>
                  </a:lnTo>
                  <a:lnTo>
                    <a:pt x="3848100" y="568325"/>
                  </a:lnTo>
                  <a:lnTo>
                    <a:pt x="3848100" y="481012"/>
                  </a:lnTo>
                  <a:close/>
                  <a:moveTo>
                    <a:pt x="4805363" y="415925"/>
                  </a:moveTo>
                  <a:lnTo>
                    <a:pt x="4805363" y="531813"/>
                  </a:lnTo>
                  <a:lnTo>
                    <a:pt x="4094163" y="558800"/>
                  </a:lnTo>
                  <a:lnTo>
                    <a:pt x="4094163" y="465138"/>
                  </a:lnTo>
                  <a:close/>
                  <a:moveTo>
                    <a:pt x="2316163" y="385762"/>
                  </a:moveTo>
                  <a:lnTo>
                    <a:pt x="2316163" y="730250"/>
                  </a:lnTo>
                  <a:lnTo>
                    <a:pt x="3051176" y="730250"/>
                  </a:lnTo>
                  <a:lnTo>
                    <a:pt x="3051176" y="385762"/>
                  </a:lnTo>
                  <a:close/>
                  <a:moveTo>
                    <a:pt x="5392738" y="376237"/>
                  </a:moveTo>
                  <a:lnTo>
                    <a:pt x="5392738" y="508000"/>
                  </a:lnTo>
                  <a:lnTo>
                    <a:pt x="4840288" y="530225"/>
                  </a:lnTo>
                  <a:lnTo>
                    <a:pt x="4840288" y="414337"/>
                  </a:lnTo>
                  <a:close/>
                  <a:moveTo>
                    <a:pt x="4062413" y="331787"/>
                  </a:moveTo>
                  <a:lnTo>
                    <a:pt x="4062413" y="425450"/>
                  </a:lnTo>
                  <a:lnTo>
                    <a:pt x="3848100" y="442912"/>
                  </a:lnTo>
                  <a:lnTo>
                    <a:pt x="3848100" y="355600"/>
                  </a:lnTo>
                  <a:close/>
                  <a:moveTo>
                    <a:pt x="4805363" y="252412"/>
                  </a:moveTo>
                  <a:lnTo>
                    <a:pt x="4805363" y="368300"/>
                  </a:lnTo>
                  <a:lnTo>
                    <a:pt x="4094163" y="423862"/>
                  </a:lnTo>
                  <a:lnTo>
                    <a:pt x="4094163" y="328612"/>
                  </a:lnTo>
                  <a:close/>
                  <a:moveTo>
                    <a:pt x="4062413" y="198437"/>
                  </a:moveTo>
                  <a:lnTo>
                    <a:pt x="4062413" y="290512"/>
                  </a:lnTo>
                  <a:lnTo>
                    <a:pt x="3848100" y="317500"/>
                  </a:lnTo>
                  <a:lnTo>
                    <a:pt x="3848100" y="228600"/>
                  </a:lnTo>
                  <a:close/>
                  <a:moveTo>
                    <a:pt x="5392738" y="188912"/>
                  </a:moveTo>
                  <a:lnTo>
                    <a:pt x="5392738" y="320675"/>
                  </a:lnTo>
                  <a:lnTo>
                    <a:pt x="4840288" y="363537"/>
                  </a:lnTo>
                  <a:lnTo>
                    <a:pt x="4840288" y="249237"/>
                  </a:lnTo>
                  <a:close/>
                  <a:moveTo>
                    <a:pt x="1784350" y="144462"/>
                  </a:moveTo>
                  <a:lnTo>
                    <a:pt x="3582988" y="144462"/>
                  </a:lnTo>
                  <a:lnTo>
                    <a:pt x="3074988" y="382587"/>
                  </a:lnTo>
                  <a:lnTo>
                    <a:pt x="3074988" y="735012"/>
                  </a:lnTo>
                  <a:lnTo>
                    <a:pt x="3582988" y="1084262"/>
                  </a:lnTo>
                  <a:lnTo>
                    <a:pt x="1784350" y="1084262"/>
                  </a:lnTo>
                  <a:lnTo>
                    <a:pt x="2290763" y="736600"/>
                  </a:lnTo>
                  <a:lnTo>
                    <a:pt x="2290763" y="382587"/>
                  </a:lnTo>
                  <a:close/>
                  <a:moveTo>
                    <a:pt x="4805363" y="88900"/>
                  </a:moveTo>
                  <a:lnTo>
                    <a:pt x="4805363" y="203200"/>
                  </a:lnTo>
                  <a:lnTo>
                    <a:pt x="4094163" y="288925"/>
                  </a:lnTo>
                  <a:lnTo>
                    <a:pt x="4094163" y="193675"/>
                  </a:lnTo>
                  <a:close/>
                  <a:moveTo>
                    <a:pt x="65034" y="61706"/>
                  </a:moveTo>
                  <a:cubicBezTo>
                    <a:pt x="96980" y="66263"/>
                    <a:pt x="122081" y="97018"/>
                    <a:pt x="126645" y="132330"/>
                  </a:cubicBezTo>
                  <a:cubicBezTo>
                    <a:pt x="126645" y="132330"/>
                    <a:pt x="126645" y="132330"/>
                    <a:pt x="480336" y="175615"/>
                  </a:cubicBezTo>
                  <a:cubicBezTo>
                    <a:pt x="484900" y="143721"/>
                    <a:pt x="505437" y="122078"/>
                    <a:pt x="531679" y="125495"/>
                  </a:cubicBezTo>
                  <a:cubicBezTo>
                    <a:pt x="556779" y="128913"/>
                    <a:pt x="576175" y="156251"/>
                    <a:pt x="580739" y="188145"/>
                  </a:cubicBezTo>
                  <a:cubicBezTo>
                    <a:pt x="580739" y="188145"/>
                    <a:pt x="580739" y="188145"/>
                    <a:pt x="869397" y="222318"/>
                  </a:cubicBezTo>
                  <a:cubicBezTo>
                    <a:pt x="873961" y="194980"/>
                    <a:pt x="889934" y="175615"/>
                    <a:pt x="911612" y="177893"/>
                  </a:cubicBezTo>
                  <a:cubicBezTo>
                    <a:pt x="934431" y="181311"/>
                    <a:pt x="953827" y="210927"/>
                    <a:pt x="953827" y="245100"/>
                  </a:cubicBezTo>
                  <a:cubicBezTo>
                    <a:pt x="953827" y="255351"/>
                    <a:pt x="951545" y="263325"/>
                    <a:pt x="948122" y="272438"/>
                  </a:cubicBezTo>
                  <a:cubicBezTo>
                    <a:pt x="948122" y="272438"/>
                    <a:pt x="948122" y="272438"/>
                    <a:pt x="1208257" y="642641"/>
                  </a:cubicBezTo>
                  <a:cubicBezTo>
                    <a:pt x="1213962" y="636946"/>
                    <a:pt x="1219666" y="633529"/>
                    <a:pt x="1226512" y="633529"/>
                  </a:cubicBezTo>
                  <a:cubicBezTo>
                    <a:pt x="1243626" y="633529"/>
                    <a:pt x="1257317" y="652893"/>
                    <a:pt x="1260740" y="677953"/>
                  </a:cubicBezTo>
                  <a:cubicBezTo>
                    <a:pt x="1260740" y="677953"/>
                    <a:pt x="1260740" y="677953"/>
                    <a:pt x="1452418" y="677953"/>
                  </a:cubicBezTo>
                  <a:cubicBezTo>
                    <a:pt x="1455841" y="655171"/>
                    <a:pt x="1467251" y="638085"/>
                    <a:pt x="1482083" y="638085"/>
                  </a:cubicBezTo>
                  <a:cubicBezTo>
                    <a:pt x="1499197" y="638085"/>
                    <a:pt x="1512888" y="662006"/>
                    <a:pt x="1512888" y="690483"/>
                  </a:cubicBezTo>
                  <a:cubicBezTo>
                    <a:pt x="1512888" y="718960"/>
                    <a:pt x="1499197" y="741742"/>
                    <a:pt x="1482083" y="742881"/>
                  </a:cubicBezTo>
                  <a:cubicBezTo>
                    <a:pt x="1467251" y="742881"/>
                    <a:pt x="1455841" y="725795"/>
                    <a:pt x="1452418" y="701874"/>
                  </a:cubicBezTo>
                  <a:cubicBezTo>
                    <a:pt x="1452418" y="701874"/>
                    <a:pt x="1452418" y="701874"/>
                    <a:pt x="1260740" y="701874"/>
                  </a:cubicBezTo>
                  <a:cubicBezTo>
                    <a:pt x="1257317" y="726934"/>
                    <a:pt x="1243626" y="746298"/>
                    <a:pt x="1226512" y="746298"/>
                  </a:cubicBezTo>
                  <a:cubicBezTo>
                    <a:pt x="1219666" y="746298"/>
                    <a:pt x="1213962" y="742881"/>
                    <a:pt x="1208257" y="738325"/>
                  </a:cubicBezTo>
                  <a:cubicBezTo>
                    <a:pt x="1208257" y="738325"/>
                    <a:pt x="1208257" y="738325"/>
                    <a:pt x="948122" y="1108528"/>
                  </a:cubicBezTo>
                  <a:cubicBezTo>
                    <a:pt x="951545" y="1116502"/>
                    <a:pt x="953827" y="1125615"/>
                    <a:pt x="953827" y="1135867"/>
                  </a:cubicBezTo>
                  <a:cubicBezTo>
                    <a:pt x="953827" y="1168900"/>
                    <a:pt x="934431" y="1199655"/>
                    <a:pt x="911612" y="1201934"/>
                  </a:cubicBezTo>
                  <a:cubicBezTo>
                    <a:pt x="889934" y="1205351"/>
                    <a:pt x="873961" y="1185986"/>
                    <a:pt x="869397" y="1157509"/>
                  </a:cubicBezTo>
                  <a:cubicBezTo>
                    <a:pt x="869397" y="1157509"/>
                    <a:pt x="869397" y="1157509"/>
                    <a:pt x="580739" y="1192821"/>
                  </a:cubicBezTo>
                  <a:cubicBezTo>
                    <a:pt x="576175" y="1224715"/>
                    <a:pt x="556779" y="1250914"/>
                    <a:pt x="531679" y="1254332"/>
                  </a:cubicBezTo>
                  <a:cubicBezTo>
                    <a:pt x="502014" y="1258888"/>
                    <a:pt x="478054" y="1231550"/>
                    <a:pt x="478054" y="1192821"/>
                  </a:cubicBezTo>
                  <a:cubicBezTo>
                    <a:pt x="478054" y="1155231"/>
                    <a:pt x="502014" y="1121058"/>
                    <a:pt x="531679" y="1118780"/>
                  </a:cubicBezTo>
                  <a:cubicBezTo>
                    <a:pt x="556779" y="1116502"/>
                    <a:pt x="576175" y="1138145"/>
                    <a:pt x="580739" y="1168900"/>
                  </a:cubicBezTo>
                  <a:cubicBezTo>
                    <a:pt x="580739" y="1168900"/>
                    <a:pt x="580739" y="1168900"/>
                    <a:pt x="869397" y="1133588"/>
                  </a:cubicBezTo>
                  <a:cubicBezTo>
                    <a:pt x="873961" y="1105111"/>
                    <a:pt x="889934" y="1081190"/>
                    <a:pt x="911612" y="1078912"/>
                  </a:cubicBezTo>
                  <a:cubicBezTo>
                    <a:pt x="919599" y="1077773"/>
                    <a:pt x="927585" y="1082329"/>
                    <a:pt x="934431" y="1086886"/>
                  </a:cubicBezTo>
                  <a:cubicBezTo>
                    <a:pt x="934431" y="1086886"/>
                    <a:pt x="934431" y="1086886"/>
                    <a:pt x="1194566" y="715543"/>
                  </a:cubicBezTo>
                  <a:cubicBezTo>
                    <a:pt x="1193425" y="710987"/>
                    <a:pt x="1192284" y="706430"/>
                    <a:pt x="1192284" y="701874"/>
                  </a:cubicBezTo>
                  <a:cubicBezTo>
                    <a:pt x="1192284" y="701874"/>
                    <a:pt x="1192284" y="701874"/>
                    <a:pt x="951545" y="701874"/>
                  </a:cubicBezTo>
                  <a:cubicBezTo>
                    <a:pt x="948122" y="730351"/>
                    <a:pt x="932149" y="751994"/>
                    <a:pt x="911612" y="751994"/>
                  </a:cubicBezTo>
                  <a:cubicBezTo>
                    <a:pt x="889934" y="751994"/>
                    <a:pt x="873961" y="730351"/>
                    <a:pt x="869397" y="701874"/>
                  </a:cubicBezTo>
                  <a:cubicBezTo>
                    <a:pt x="869397" y="701874"/>
                    <a:pt x="869397" y="701874"/>
                    <a:pt x="580739" y="701874"/>
                  </a:cubicBezTo>
                  <a:cubicBezTo>
                    <a:pt x="576175" y="733768"/>
                    <a:pt x="556779" y="757689"/>
                    <a:pt x="531679" y="757689"/>
                  </a:cubicBezTo>
                  <a:cubicBezTo>
                    <a:pt x="505437" y="758828"/>
                    <a:pt x="484900" y="733768"/>
                    <a:pt x="480336" y="701874"/>
                  </a:cubicBezTo>
                  <a:cubicBezTo>
                    <a:pt x="480336" y="701874"/>
                    <a:pt x="480336" y="701874"/>
                    <a:pt x="126645" y="701874"/>
                  </a:cubicBezTo>
                  <a:cubicBezTo>
                    <a:pt x="122081" y="737186"/>
                    <a:pt x="96980" y="765663"/>
                    <a:pt x="65034" y="765663"/>
                  </a:cubicBezTo>
                  <a:cubicBezTo>
                    <a:pt x="29665" y="766802"/>
                    <a:pt x="0" y="732629"/>
                    <a:pt x="0" y="690483"/>
                  </a:cubicBezTo>
                  <a:cubicBezTo>
                    <a:pt x="0" y="648337"/>
                    <a:pt x="29665" y="614164"/>
                    <a:pt x="65034" y="614164"/>
                  </a:cubicBezTo>
                  <a:cubicBezTo>
                    <a:pt x="96980" y="615303"/>
                    <a:pt x="122081" y="642641"/>
                    <a:pt x="126645" y="677953"/>
                  </a:cubicBezTo>
                  <a:cubicBezTo>
                    <a:pt x="126645" y="677953"/>
                    <a:pt x="126645" y="677953"/>
                    <a:pt x="480336" y="677953"/>
                  </a:cubicBezTo>
                  <a:cubicBezTo>
                    <a:pt x="484900" y="646059"/>
                    <a:pt x="505437" y="622138"/>
                    <a:pt x="531679" y="622138"/>
                  </a:cubicBezTo>
                  <a:cubicBezTo>
                    <a:pt x="556779" y="622138"/>
                    <a:pt x="576175" y="647198"/>
                    <a:pt x="580739" y="677953"/>
                  </a:cubicBezTo>
                  <a:cubicBezTo>
                    <a:pt x="580739" y="677953"/>
                    <a:pt x="580739" y="677953"/>
                    <a:pt x="869397" y="677953"/>
                  </a:cubicBezTo>
                  <a:cubicBezTo>
                    <a:pt x="873961" y="649476"/>
                    <a:pt x="889934" y="627833"/>
                    <a:pt x="911612" y="628972"/>
                  </a:cubicBezTo>
                  <a:cubicBezTo>
                    <a:pt x="932149" y="628972"/>
                    <a:pt x="948122" y="650615"/>
                    <a:pt x="951545" y="677953"/>
                  </a:cubicBezTo>
                  <a:cubicBezTo>
                    <a:pt x="951545" y="677953"/>
                    <a:pt x="951545" y="677953"/>
                    <a:pt x="1192284" y="677953"/>
                  </a:cubicBezTo>
                  <a:cubicBezTo>
                    <a:pt x="1192284" y="673397"/>
                    <a:pt x="1193425" y="668840"/>
                    <a:pt x="1194566" y="665423"/>
                  </a:cubicBezTo>
                  <a:cubicBezTo>
                    <a:pt x="1194566" y="665423"/>
                    <a:pt x="1194566" y="665423"/>
                    <a:pt x="934431" y="292941"/>
                  </a:cubicBezTo>
                  <a:cubicBezTo>
                    <a:pt x="927585" y="298637"/>
                    <a:pt x="919599" y="302054"/>
                    <a:pt x="911612" y="300915"/>
                  </a:cubicBezTo>
                  <a:cubicBezTo>
                    <a:pt x="889934" y="299776"/>
                    <a:pt x="873961" y="275855"/>
                    <a:pt x="869397" y="246239"/>
                  </a:cubicBezTo>
                  <a:cubicBezTo>
                    <a:pt x="869397" y="246239"/>
                    <a:pt x="869397" y="246239"/>
                    <a:pt x="580739" y="212066"/>
                  </a:cubicBezTo>
                  <a:cubicBezTo>
                    <a:pt x="576175" y="242821"/>
                    <a:pt x="556779" y="264464"/>
                    <a:pt x="531679" y="262186"/>
                  </a:cubicBezTo>
                  <a:cubicBezTo>
                    <a:pt x="505437" y="258769"/>
                    <a:pt x="484900" y="232570"/>
                    <a:pt x="480336" y="199536"/>
                  </a:cubicBezTo>
                  <a:cubicBezTo>
                    <a:pt x="480336" y="199536"/>
                    <a:pt x="480336" y="199536"/>
                    <a:pt x="126645" y="157390"/>
                  </a:cubicBezTo>
                  <a:cubicBezTo>
                    <a:pt x="122081" y="191562"/>
                    <a:pt x="96980" y="216622"/>
                    <a:pt x="65034" y="213205"/>
                  </a:cubicBezTo>
                  <a:cubicBezTo>
                    <a:pt x="29665" y="209788"/>
                    <a:pt x="0" y="172198"/>
                    <a:pt x="0" y="130052"/>
                  </a:cubicBezTo>
                  <a:cubicBezTo>
                    <a:pt x="0" y="86766"/>
                    <a:pt x="29665" y="57150"/>
                    <a:pt x="65034" y="61706"/>
                  </a:cubicBezTo>
                  <a:close/>
                  <a:moveTo>
                    <a:pt x="5392738" y="0"/>
                  </a:moveTo>
                  <a:lnTo>
                    <a:pt x="5392738" y="133350"/>
                  </a:lnTo>
                  <a:lnTo>
                    <a:pt x="4840288" y="198438"/>
                  </a:lnTo>
                  <a:lnTo>
                    <a:pt x="4840288" y="825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dirty="0"/>
            </a:p>
          </p:txBody>
        </p:sp>
      </p:grpSp>
      <p:grpSp>
        <p:nvGrpSpPr>
          <p:cNvPr id="128" name="グループ化 127"/>
          <p:cNvGrpSpPr>
            <a:grpSpLocks noChangeAspect="1"/>
          </p:cNvGrpSpPr>
          <p:nvPr/>
        </p:nvGrpSpPr>
        <p:grpSpPr>
          <a:xfrm>
            <a:off x="1062960" y="3659012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2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1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2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33" name="グループ化 132"/>
          <p:cNvGrpSpPr>
            <a:grpSpLocks noChangeAspect="1"/>
          </p:cNvGrpSpPr>
          <p:nvPr/>
        </p:nvGrpSpPr>
        <p:grpSpPr>
          <a:xfrm>
            <a:off x="1371412" y="3735453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5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6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7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38" name="グループ化 137"/>
          <p:cNvGrpSpPr>
            <a:grpSpLocks noChangeAspect="1"/>
          </p:cNvGrpSpPr>
          <p:nvPr/>
        </p:nvGrpSpPr>
        <p:grpSpPr>
          <a:xfrm>
            <a:off x="1679863" y="381189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3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1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2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43" name="グループ化 142"/>
          <p:cNvGrpSpPr>
            <a:grpSpLocks noChangeAspect="1"/>
          </p:cNvGrpSpPr>
          <p:nvPr/>
        </p:nvGrpSpPr>
        <p:grpSpPr>
          <a:xfrm>
            <a:off x="846262" y="3811412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44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6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7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48" name="グループ化 147"/>
          <p:cNvGrpSpPr>
            <a:grpSpLocks noChangeAspect="1"/>
          </p:cNvGrpSpPr>
          <p:nvPr/>
        </p:nvGrpSpPr>
        <p:grpSpPr>
          <a:xfrm>
            <a:off x="1154714" y="3887853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4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70" name="グループ化 169"/>
          <p:cNvGrpSpPr>
            <a:grpSpLocks noChangeAspect="1"/>
          </p:cNvGrpSpPr>
          <p:nvPr/>
        </p:nvGrpSpPr>
        <p:grpSpPr>
          <a:xfrm>
            <a:off x="1463165" y="396429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71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2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3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4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75" name="グループ化 174"/>
          <p:cNvGrpSpPr>
            <a:grpSpLocks noChangeAspect="1"/>
          </p:cNvGrpSpPr>
          <p:nvPr/>
        </p:nvGrpSpPr>
        <p:grpSpPr>
          <a:xfrm>
            <a:off x="629569" y="396857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76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80" name="グループ化 179"/>
          <p:cNvGrpSpPr>
            <a:grpSpLocks noChangeAspect="1"/>
          </p:cNvGrpSpPr>
          <p:nvPr/>
        </p:nvGrpSpPr>
        <p:grpSpPr>
          <a:xfrm>
            <a:off x="938021" y="4045015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2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85" name="グループ化 184"/>
          <p:cNvGrpSpPr>
            <a:grpSpLocks noChangeAspect="1"/>
          </p:cNvGrpSpPr>
          <p:nvPr/>
        </p:nvGrpSpPr>
        <p:grpSpPr>
          <a:xfrm>
            <a:off x="1246472" y="4121456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86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sp>
        <p:nvSpPr>
          <p:cNvPr id="166" name="下矢印 165"/>
          <p:cNvSpPr/>
          <p:nvPr/>
        </p:nvSpPr>
        <p:spPr bwMode="auto">
          <a:xfrm rot="16200000">
            <a:off x="3090240" y="2214369"/>
            <a:ext cx="2552040" cy="1247502"/>
          </a:xfrm>
          <a:prstGeom prst="downArrow">
            <a:avLst>
              <a:gd name="adj1" fmla="val 50000"/>
              <a:gd name="adj2" fmla="val 47906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72000"/>
                  <a:lumOff val="28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" y="564431"/>
            <a:ext cx="8992379" cy="823031"/>
          </a:xfrm>
          <a:prstGeom prst="rect">
            <a:avLst/>
          </a:prstGeom>
        </p:spPr>
      </p:pic>
      <p:sp>
        <p:nvSpPr>
          <p:cNvPr id="100" name="正方形/長方形 99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3" name="正方形/長方形 102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8" name="角丸四角形 10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9" name="角丸四角形 108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0" name="角丸四角形 109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1" name="角丸四角形 110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6" y="3569945"/>
            <a:ext cx="3438442" cy="1085182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29" y="1584941"/>
            <a:ext cx="3188484" cy="20667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190" name="図 1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8" name="角丸四角形 8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0" name="角丸四角形 89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1" name="角丸四角形 90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2" name="角丸四角形 91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9" name="下矢印 88"/>
          <p:cNvSpPr/>
          <p:nvPr/>
        </p:nvSpPr>
        <p:spPr bwMode="auto">
          <a:xfrm rot="16200000">
            <a:off x="3090240" y="2214369"/>
            <a:ext cx="2552040" cy="1247502"/>
          </a:xfrm>
          <a:prstGeom prst="downArrow">
            <a:avLst>
              <a:gd name="adj1" fmla="val 50000"/>
              <a:gd name="adj2" fmla="val 47906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72000"/>
                  <a:lumOff val="28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99" name="右矢印 98"/>
          <p:cNvSpPr/>
          <p:nvPr/>
        </p:nvSpPr>
        <p:spPr bwMode="auto">
          <a:xfrm flipH="1">
            <a:off x="3735976" y="4156344"/>
            <a:ext cx="1369761" cy="387967"/>
          </a:xfrm>
          <a:prstGeom prst="rightArrow">
            <a:avLst/>
          </a:prstGeom>
          <a:gradFill flip="none" rotWithShape="1">
            <a:gsLst>
              <a:gs pos="0">
                <a:srgbClr val="002B62">
                  <a:lumMod val="90000"/>
                  <a:lumOff val="10000"/>
                </a:srgbClr>
              </a:gs>
              <a:gs pos="82000">
                <a:srgbClr val="002B62">
                  <a:lumMod val="69000"/>
                  <a:lumOff val="31000"/>
                  <a:alpha val="76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  <a:tileRect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446350" y="3366228"/>
            <a:ext cx="3240000" cy="759239"/>
            <a:chOff x="446350" y="3366228"/>
            <a:chExt cx="3240000" cy="759239"/>
          </a:xfrm>
        </p:grpSpPr>
        <p:sp>
          <p:nvSpPr>
            <p:cNvPr id="4" name="正方形/長方形 3"/>
            <p:cNvSpPr/>
            <p:nvPr/>
          </p:nvSpPr>
          <p:spPr bwMode="auto">
            <a:xfrm>
              <a:off x="446350" y="3366228"/>
              <a:ext cx="3240000" cy="759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grpSp>
          <p:nvGrpSpPr>
            <p:cNvPr id="123" name="グループ化 122"/>
            <p:cNvGrpSpPr>
              <a:grpSpLocks noChangeAspect="1"/>
            </p:cNvGrpSpPr>
            <p:nvPr/>
          </p:nvGrpSpPr>
          <p:grpSpPr bwMode="gray">
            <a:xfrm>
              <a:off x="652964" y="3476706"/>
              <a:ext cx="407771" cy="528279"/>
              <a:chOff x="863600" y="1071564"/>
              <a:chExt cx="823913" cy="917576"/>
            </a:xfrm>
          </p:grpSpPr>
          <p:sp>
            <p:nvSpPr>
              <p:cNvPr id="124" name="フリーフォーム 123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5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26" name="グループ化 125"/>
            <p:cNvGrpSpPr>
              <a:grpSpLocks noChangeAspect="1"/>
            </p:cNvGrpSpPr>
            <p:nvPr/>
          </p:nvGrpSpPr>
          <p:grpSpPr bwMode="gray">
            <a:xfrm>
              <a:off x="1146809" y="3476706"/>
              <a:ext cx="407771" cy="528279"/>
              <a:chOff x="863600" y="1071564"/>
              <a:chExt cx="823913" cy="917576"/>
            </a:xfrm>
          </p:grpSpPr>
          <p:sp>
            <p:nvSpPr>
              <p:cNvPr id="127" name="フリーフォーム 126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8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29" name="グループ化 128"/>
            <p:cNvGrpSpPr>
              <a:grpSpLocks noChangeAspect="1"/>
            </p:cNvGrpSpPr>
            <p:nvPr/>
          </p:nvGrpSpPr>
          <p:grpSpPr bwMode="gray">
            <a:xfrm>
              <a:off x="1640654" y="3476706"/>
              <a:ext cx="407771" cy="528279"/>
              <a:chOff x="863600" y="1071564"/>
              <a:chExt cx="823913" cy="917576"/>
            </a:xfrm>
          </p:grpSpPr>
          <p:sp>
            <p:nvSpPr>
              <p:cNvPr id="130" name="フリーフォーム 129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1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35" name="グループ化 134"/>
            <p:cNvGrpSpPr>
              <a:grpSpLocks noChangeAspect="1"/>
            </p:cNvGrpSpPr>
            <p:nvPr/>
          </p:nvGrpSpPr>
          <p:grpSpPr bwMode="gray">
            <a:xfrm>
              <a:off x="2134499" y="3476706"/>
              <a:ext cx="407771" cy="528279"/>
              <a:chOff x="863600" y="1071564"/>
              <a:chExt cx="823913" cy="917576"/>
            </a:xfrm>
          </p:grpSpPr>
          <p:sp>
            <p:nvSpPr>
              <p:cNvPr id="136" name="フリーフォーム 135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7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38" name="グループ化 137"/>
            <p:cNvGrpSpPr>
              <a:grpSpLocks noChangeAspect="1"/>
            </p:cNvGrpSpPr>
            <p:nvPr/>
          </p:nvGrpSpPr>
          <p:grpSpPr bwMode="gray">
            <a:xfrm>
              <a:off x="2628344" y="3476706"/>
              <a:ext cx="407771" cy="528279"/>
              <a:chOff x="863600" y="1071564"/>
              <a:chExt cx="823913" cy="917576"/>
            </a:xfrm>
          </p:grpSpPr>
          <p:sp>
            <p:nvSpPr>
              <p:cNvPr id="139" name="フリーフォーム 138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0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1" name="グループ化 140"/>
            <p:cNvGrpSpPr>
              <a:grpSpLocks noChangeAspect="1"/>
            </p:cNvGrpSpPr>
            <p:nvPr/>
          </p:nvGrpSpPr>
          <p:grpSpPr bwMode="gray">
            <a:xfrm>
              <a:off x="3122189" y="3476706"/>
              <a:ext cx="407771" cy="528279"/>
              <a:chOff x="863600" y="1071564"/>
              <a:chExt cx="823913" cy="917576"/>
            </a:xfrm>
          </p:grpSpPr>
          <p:sp>
            <p:nvSpPr>
              <p:cNvPr id="142" name="フリーフォーム 141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3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145" name="右矢印 144"/>
          <p:cNvSpPr/>
          <p:nvPr/>
        </p:nvSpPr>
        <p:spPr bwMode="auto">
          <a:xfrm rot="8396681" flipH="1">
            <a:off x="3473681" y="3231884"/>
            <a:ext cx="670058" cy="387967"/>
          </a:xfrm>
          <a:prstGeom prst="rightArrow">
            <a:avLst/>
          </a:prstGeom>
          <a:gradFill>
            <a:gsLst>
              <a:gs pos="0">
                <a:srgbClr val="002B62">
                  <a:lumMod val="90000"/>
                  <a:lumOff val="10000"/>
                </a:srgbClr>
              </a:gs>
              <a:gs pos="78000">
                <a:srgbClr val="002B62">
                  <a:lumMod val="68000"/>
                  <a:lumOff val="32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" y="571018"/>
            <a:ext cx="8992379" cy="823031"/>
          </a:xfrm>
          <a:prstGeom prst="rect">
            <a:avLst/>
          </a:prstGeom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5" y="4484066"/>
            <a:ext cx="4182218" cy="591363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40" y="3622290"/>
            <a:ext cx="5035732" cy="713294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13" y="2168945"/>
            <a:ext cx="2792210" cy="1261981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8" grpId="0" animBg="1"/>
      <p:bldP spid="1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  <p:sp>
        <p:nvSpPr>
          <p:cNvPr id="94" name="正方形/長方形 93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1" name="正方形/長方形 50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</a:t>
            </a:r>
            <a:r>
              <a:rPr lang="ja-JP" altLang="en-US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endParaRPr lang="en-US" altLang="ja-JP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8" name="角丸四角形 7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9" name="角丸四角形 78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0" name="角丸四角形 79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1" name="角丸四角形 80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74" name="左右矢印 73"/>
          <p:cNvSpPr/>
          <p:nvPr/>
        </p:nvSpPr>
        <p:spPr bwMode="auto">
          <a:xfrm flipH="1">
            <a:off x="3740912" y="4155304"/>
            <a:ext cx="1304279" cy="387967"/>
          </a:xfrm>
          <a:prstGeom prst="leftRightArrow">
            <a:avLst/>
          </a:prstGeom>
          <a:gradFill flip="none" rotWithShape="1">
            <a:gsLst>
              <a:gs pos="10000">
                <a:schemeClr val="accent6">
                  <a:lumMod val="90000"/>
                  <a:lumOff val="10000"/>
                </a:schemeClr>
              </a:gs>
              <a:gs pos="50000">
                <a:schemeClr val="accent6">
                  <a:lumMod val="25000"/>
                  <a:lumOff val="75000"/>
                </a:schemeClr>
              </a:gs>
              <a:gs pos="90000">
                <a:schemeClr val="accent6">
                  <a:lumMod val="90000"/>
                  <a:lumOff val="10000"/>
                </a:schemeClr>
              </a:gs>
            </a:gsLst>
            <a:lin ang="0" scaled="1"/>
            <a:tileRect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" y="577204"/>
            <a:ext cx="8992379" cy="823031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01" y="3817404"/>
            <a:ext cx="3121423" cy="493819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" y="2973762"/>
            <a:ext cx="3121423" cy="1322947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28" y="4432593"/>
            <a:ext cx="1341236" cy="634039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8" y="2963890"/>
            <a:ext cx="4249280" cy="1347333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19" y="3125773"/>
            <a:ext cx="447485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sp>
        <p:nvSpPr>
          <p:cNvPr id="53" name="正方形/長方形 52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5" name="正方形/長方形 54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6" name="角丸四角形 85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7" name="角丸四角形 86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8" name="角丸四角形 87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9" name="角丸四角形 88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" y="571339"/>
            <a:ext cx="9144000" cy="820771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4" y="3011991"/>
            <a:ext cx="3072650" cy="1255885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9" y="3847729"/>
            <a:ext cx="3072650" cy="445047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2" y="3323566"/>
            <a:ext cx="4194412" cy="1511939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85" y="3756281"/>
            <a:ext cx="440779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200" dirty="0" smtClean="0"/>
              <a:t>現行システムの構築・運用に携わる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IT</a:t>
            </a:r>
            <a:r>
              <a:rPr lang="ja-JP" altLang="en-US" sz="3200" dirty="0"/>
              <a:t>エンジニア</a:t>
            </a:r>
            <a:r>
              <a:rPr lang="ja-JP" altLang="en-US" sz="3200" dirty="0" smtClean="0"/>
              <a:t>の「苦」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83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現行システム</a:t>
            </a:r>
            <a:r>
              <a:rPr lang="ja-JP" altLang="en-US" dirty="0" smtClean="0"/>
              <a:t>の「構築」に</a:t>
            </a:r>
            <a:r>
              <a:rPr lang="ja-JP" altLang="en-US" dirty="0"/>
              <a:t>携わる</a:t>
            </a:r>
            <a:r>
              <a:rPr lang="en-US" altLang="ja-JP" dirty="0"/>
              <a:t>IT</a:t>
            </a:r>
            <a:r>
              <a:rPr lang="ja-JP" altLang="en-US" dirty="0"/>
              <a:t>エンジニアの「苦」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179937" y="1389209"/>
            <a:ext cx="8783576" cy="1107996"/>
            <a:chOff x="179937" y="1389209"/>
            <a:chExt cx="8783576" cy="1107996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37" y="1427193"/>
              <a:ext cx="1348626" cy="899084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8" name="テキスト ボックス 127"/>
            <p:cNvSpPr txBox="1"/>
            <p:nvPr/>
          </p:nvSpPr>
          <p:spPr>
            <a:xfrm>
              <a:off x="1609171" y="1389209"/>
              <a:ext cx="73543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チーム間の</a:t>
              </a:r>
              <a:r>
                <a:rPr lang="ja-JP" altLang="en-US" sz="1600" dirty="0"/>
                <a:t>情報</a:t>
              </a:r>
              <a:r>
                <a:rPr lang="ja-JP" altLang="en-US" sz="1600" dirty="0" smtClean="0"/>
                <a:t>伝達に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遅延やミス</a:t>
              </a:r>
              <a:r>
                <a:rPr lang="ja-JP" altLang="en-US" sz="1600" dirty="0" smtClean="0"/>
                <a:t>が発生する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データの二重管理や独自文言が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設計ミス</a:t>
              </a:r>
              <a:r>
                <a:rPr lang="ja-JP" altLang="en-US" sz="1600" dirty="0" smtClean="0"/>
                <a:t>につながる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多重開発により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設計書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(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帳票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)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の管理が煩雑化</a:t>
              </a:r>
              <a:r>
                <a:rPr lang="ja-JP" altLang="en-US" sz="1600" dirty="0" smtClean="0"/>
                <a:t>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結果として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設定の前後性を確認できない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79937" y="1427193"/>
              <a:ext cx="1348626" cy="899084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rPr>
                <a:t>設計</a:t>
              </a:r>
              <a:endParaRPr lang="ja-JP" altLang="en-US" sz="2000" b="1" dirty="0">
                <a:solidFill>
                  <a:srgbClr val="FFFFFF"/>
                </a:solidFill>
                <a:effectLst>
                  <a:glow rad="228600">
                    <a:schemeClr val="accent6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メイリオ" panose="020B0604030504040204" pitchFamily="50" charset="-128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79937" y="2571314"/>
            <a:ext cx="8784126" cy="1077218"/>
            <a:chOff x="179937" y="2571314"/>
            <a:chExt cx="8784126" cy="107721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937" y="2609414"/>
              <a:ext cx="1333500" cy="8964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1609721" y="2571314"/>
              <a:ext cx="73543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チーム間の作業順序が複雑で毎回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タイムチャート</a:t>
              </a:r>
              <a:r>
                <a:rPr lang="ja-JP" altLang="en-US" sz="1600" dirty="0" smtClean="0"/>
                <a:t>を作成しては使い捨てる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作業ごとに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手順書</a:t>
              </a:r>
              <a:r>
                <a:rPr lang="ja-JP" altLang="en-US" sz="1600" dirty="0" smtClean="0"/>
                <a:t>を作成</a:t>
              </a:r>
              <a:r>
                <a:rPr lang="en-US" altLang="ja-JP" sz="1600" dirty="0" smtClean="0"/>
                <a:t>/</a:t>
              </a:r>
              <a:r>
                <a:rPr lang="ja-JP" altLang="en-US" sz="1600" dirty="0" smtClean="0"/>
                <a:t>レビューしては使い捨てる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手順ごとにコンフィグを埋め込んでいて、新機種／新</a:t>
              </a:r>
              <a:r>
                <a:rPr lang="en-US" altLang="ja-JP" sz="1600" dirty="0" smtClean="0"/>
                <a:t>OS</a:t>
              </a:r>
              <a:r>
                <a:rPr lang="ja-JP" altLang="en-US" sz="1600" dirty="0" smtClean="0"/>
                <a:t>を追加するごとに手順書のパターンが増える</a:t>
              </a:r>
              <a:r>
                <a:rPr lang="en-US" altLang="ja-JP" sz="1600" dirty="0" smtClean="0">
                  <a:solidFill>
                    <a:srgbClr val="C00000"/>
                  </a:solidFill>
                </a:rPr>
                <a:t>(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マルチベンダー対応の障壁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179937" y="2609414"/>
              <a:ext cx="1344748" cy="901432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作業準備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179937" y="3722641"/>
            <a:ext cx="8784126" cy="838497"/>
            <a:chOff x="179937" y="3722641"/>
            <a:chExt cx="8784126" cy="83849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937" y="3722641"/>
              <a:ext cx="1261863" cy="811259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2" name="テキスト ボックス 131"/>
            <p:cNvSpPr txBox="1"/>
            <p:nvPr/>
          </p:nvSpPr>
          <p:spPr>
            <a:xfrm>
              <a:off x="1609721" y="3722641"/>
              <a:ext cx="73543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人手作業なので作業時間が一定でない</a:t>
              </a:r>
              <a:r>
                <a:rPr lang="en-US" altLang="ja-JP" sz="1600" dirty="0" smtClean="0"/>
                <a:t/>
              </a:r>
              <a:br>
                <a:rPr lang="en-US" altLang="ja-JP" sz="1600" dirty="0" smtClean="0"/>
              </a:br>
              <a:r>
                <a:rPr lang="ja-JP" altLang="en-US" sz="1600" dirty="0" smtClean="0"/>
                <a:t>⇒チーム間で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作業待ち</a:t>
              </a:r>
              <a:r>
                <a:rPr lang="ja-JP" altLang="en-US" sz="1600" dirty="0" smtClean="0"/>
                <a:t>が発生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人手</a:t>
              </a:r>
              <a:r>
                <a:rPr lang="ja-JP" altLang="en-US" sz="1600" dirty="0" smtClean="0"/>
                <a:t>作業なので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人為ミス</a:t>
              </a:r>
              <a:r>
                <a:rPr lang="ja-JP" altLang="en-US" sz="1600" dirty="0" smtClean="0"/>
                <a:t>の懸念から逃れられない</a:t>
              </a:r>
              <a:endParaRPr lang="en-US" altLang="ja-JP" sz="1600" dirty="0" smtClean="0"/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179938" y="3722641"/>
              <a:ext cx="1333500" cy="838497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作業実施</a:t>
              </a: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" y="569050"/>
            <a:ext cx="8992379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現行システム</a:t>
            </a:r>
            <a:r>
              <a:rPr lang="ja-JP" altLang="en-US" dirty="0" smtClean="0"/>
              <a:t>の「運用」に</a:t>
            </a:r>
            <a:r>
              <a:rPr lang="ja-JP" altLang="en-US" dirty="0"/>
              <a:t>携わる</a:t>
            </a:r>
            <a:r>
              <a:rPr lang="en-US" altLang="ja-JP" dirty="0"/>
              <a:t>IT</a:t>
            </a:r>
            <a:r>
              <a:rPr lang="ja-JP" altLang="en-US" dirty="0"/>
              <a:t>エンジニアの「苦」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176796" y="1389209"/>
            <a:ext cx="8786717" cy="1077218"/>
            <a:chOff x="176796" y="1389209"/>
            <a:chExt cx="8786717" cy="107721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7" y="1442606"/>
              <a:ext cx="1350000" cy="9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8" name="テキスト ボックス 127"/>
            <p:cNvSpPr txBox="1"/>
            <p:nvPr/>
          </p:nvSpPr>
          <p:spPr>
            <a:xfrm>
              <a:off x="1609721" y="1389209"/>
              <a:ext cx="73537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運用上変更してよいパラメータと変更してはいけないパラメータが把握できていない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システムのパラメータの現在値や過去の変更履歴を管理できていない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せっかくパラメータ化されているのに運用で利用できていない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76796" y="1442606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管理不足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176796" y="2552918"/>
            <a:ext cx="8787267" cy="1077218"/>
            <a:chOff x="176796" y="2552918"/>
            <a:chExt cx="8787267" cy="10772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6" y="2592938"/>
              <a:ext cx="1350000" cy="9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1609721" y="2552918"/>
              <a:ext cx="73543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システムは複雑化の一途を辿っており作業量は増大するばかり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何か起こると</a:t>
              </a:r>
              <a:r>
                <a:rPr lang="en-US" altLang="ja-JP" sz="1600" dirty="0" smtClean="0"/>
                <a:t>Excel</a:t>
              </a:r>
              <a:r>
                <a:rPr lang="ja-JP" altLang="en-US" sz="1600" dirty="0" smtClean="0"/>
                <a:t>で書かれた大量のマニュアルを読み替えながら</a:t>
              </a:r>
              <a:r>
                <a:rPr lang="ja-JP" altLang="en-US" sz="1600" dirty="0"/>
                <a:t>複数人体制</a:t>
              </a:r>
              <a:r>
                <a:rPr lang="ja-JP" altLang="en-US" sz="1600" dirty="0" smtClean="0"/>
                <a:t>で</a:t>
              </a:r>
              <a:r>
                <a:rPr lang="en-US" altLang="ja-JP" sz="1600" dirty="0" smtClean="0"/>
                <a:t>1</a:t>
              </a:r>
              <a:r>
                <a:rPr lang="ja-JP" altLang="en-US" sz="1600" dirty="0"/>
                <a:t>作業</a:t>
              </a:r>
              <a:r>
                <a:rPr lang="ja-JP" altLang="en-US" sz="1600" dirty="0" smtClean="0"/>
                <a:t>ずつ慎重に実行するしかない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システムの故障時間が長くなりサービスにも影響が出る</a:t>
              </a:r>
              <a:endParaRPr lang="ja-JP" altLang="en-US" sz="1600" u="sng" dirty="0">
                <a:solidFill>
                  <a:srgbClr val="C00000"/>
                </a:solidFill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176796" y="2592938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高負荷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176796" y="3716627"/>
            <a:ext cx="8622714" cy="1077218"/>
            <a:chOff x="176796" y="3716627"/>
            <a:chExt cx="8622714" cy="107721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6796" y="3762347"/>
              <a:ext cx="1350000" cy="900113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2" name="テキスト ボックス 131"/>
            <p:cNvSpPr txBox="1"/>
            <p:nvPr/>
          </p:nvSpPr>
          <p:spPr>
            <a:xfrm>
              <a:off x="1609721" y="3716627"/>
              <a:ext cx="71897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有識者不在により作業が進まない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有識者がいなくなるとノウハウは消失する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既知事象</a:t>
              </a:r>
              <a:r>
                <a:rPr lang="en-US" altLang="ja-JP" sz="1600" dirty="0" smtClean="0"/>
                <a:t>/</a:t>
              </a:r>
              <a:r>
                <a:rPr lang="ja-JP" altLang="en-US" sz="1600" dirty="0" smtClean="0"/>
                <a:t>未知事象の切り分けが難しく有識者の経験に頼らざるを得ない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有識者を異動させられない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176796" y="3762347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属人化</a:t>
              </a: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" y="565611"/>
            <a:ext cx="8992379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astro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1290</Words>
  <Application>Microsoft Office PowerPoint</Application>
  <PresentationFormat>画面に合わせる (16:9)</PresentationFormat>
  <Paragraphs>345</Paragraphs>
  <Slides>29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Wingdings</vt:lpstr>
      <vt:lpstr>Exastro</vt:lpstr>
      <vt:lpstr>PowerPoint プレゼンテーション</vt:lpstr>
      <vt:lpstr>Introduction</vt:lpstr>
      <vt:lpstr>Introduction</vt:lpstr>
      <vt:lpstr>Introduction</vt:lpstr>
      <vt:lpstr>Introduction</vt:lpstr>
      <vt:lpstr>Introduction</vt:lpstr>
      <vt:lpstr>現行システムの構築・運用に携わる ITエンジニアの「苦」</vt:lpstr>
      <vt:lpstr>現行システムの「構築」に携わるITエンジニアの「苦」</vt:lpstr>
      <vt:lpstr>現行システムの「運用」に携わるITエンジニアの「苦」</vt:lpstr>
      <vt:lpstr>ITエンジニアの「苦」の根本的な原因</vt:lpstr>
      <vt:lpstr>ITエンジニアの「苦」を解決するためには？</vt:lpstr>
      <vt:lpstr>Exastro IT Automation (OSS) が使えます！</vt:lpstr>
      <vt:lpstr>Exastro IT Automation (ITA) のご紹介</vt:lpstr>
      <vt:lpstr>概要イメージ</vt:lpstr>
      <vt:lpstr>7つの特徴</vt:lpstr>
      <vt:lpstr>7つの特徴：①マルチインタフェースとRBAC</vt:lpstr>
      <vt:lpstr>7つの特徴：②パラメータをグルーピング／履歴管理する</vt:lpstr>
      <vt:lpstr>7つの特徴：③IaCを解析して変数を刈り取る</vt:lpstr>
      <vt:lpstr>7つの特徴：④IaCをモジュール管理して再利用性を高める</vt:lpstr>
      <vt:lpstr>7つの特徴：⑤複数の自動化ソフトウェアを繋げて実行する</vt:lpstr>
      <vt:lpstr>7つの特徴：⑥自動化を止めない最後の切り札Pioneerモード</vt:lpstr>
      <vt:lpstr>7つの特徴：⑦実行状況をリアルタイムで監視する</vt:lpstr>
      <vt:lpstr>詳細イメージ</vt:lpstr>
      <vt:lpstr>Exastro IT Automation (ITA) を少しディープダイブ</vt:lpstr>
      <vt:lpstr>プラットフォームのDevOps</vt:lpstr>
      <vt:lpstr>プラットフォームのDevOps</vt:lpstr>
      <vt:lpstr>ITAでのパラメータの履歴管理</vt:lpstr>
      <vt:lpstr>つまり、ITAで実現するプラットフォームのDevOpsとは？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2021-07-08T18:47:44Z</dcterms:created>
  <dcterms:modified xsi:type="dcterms:W3CDTF">2021-07-08T18:47:48Z</dcterms:modified>
</cp:coreProperties>
</file>